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15">
  <p:sldMasterIdLst>
    <p:sldMasterId id="2147483648" r:id="rId1"/>
  </p:sldMasterIdLst>
  <p:notesMasterIdLst>
    <p:notesMasterId r:id="rId37"/>
  </p:notesMasterIdLst>
  <p:sldIdLst>
    <p:sldId id="256" r:id="rId2"/>
    <p:sldId id="384" r:id="rId3"/>
    <p:sldId id="403" r:id="rId4"/>
    <p:sldId id="380" r:id="rId5"/>
    <p:sldId id="404" r:id="rId6"/>
    <p:sldId id="359" r:id="rId7"/>
    <p:sldId id="379" r:id="rId8"/>
    <p:sldId id="385" r:id="rId9"/>
    <p:sldId id="371" r:id="rId10"/>
    <p:sldId id="375" r:id="rId11"/>
    <p:sldId id="378" r:id="rId12"/>
    <p:sldId id="363" r:id="rId13"/>
    <p:sldId id="347" r:id="rId14"/>
    <p:sldId id="408" r:id="rId15"/>
    <p:sldId id="409" r:id="rId16"/>
    <p:sldId id="407" r:id="rId17"/>
    <p:sldId id="410" r:id="rId18"/>
    <p:sldId id="412" r:id="rId19"/>
    <p:sldId id="411" r:id="rId20"/>
    <p:sldId id="351" r:id="rId21"/>
    <p:sldId id="398" r:id="rId22"/>
    <p:sldId id="402" r:id="rId23"/>
    <p:sldId id="257" r:id="rId24"/>
    <p:sldId id="397" r:id="rId25"/>
    <p:sldId id="315" r:id="rId26"/>
    <p:sldId id="388" r:id="rId27"/>
    <p:sldId id="389" r:id="rId28"/>
    <p:sldId id="414" r:id="rId29"/>
    <p:sldId id="387" r:id="rId30"/>
    <p:sldId id="392" r:id="rId31"/>
    <p:sldId id="396" r:id="rId32"/>
    <p:sldId id="406" r:id="rId33"/>
    <p:sldId id="395" r:id="rId34"/>
    <p:sldId id="393" r:id="rId35"/>
    <p:sldId id="394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275" autoAdjust="0"/>
  </p:normalViewPr>
  <p:slideViewPr>
    <p:cSldViewPr snapToGrid="0">
      <p:cViewPr varScale="1">
        <p:scale>
          <a:sx n="80" d="100"/>
          <a:sy n="80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أبحاث عملت على توليد الأسئلة من النصوص التعليمية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Sheet1!$A$2:$A$7</c:f>
              <c:numCache>
                <c:formatCode>General</c:formatCode>
                <c:ptCount val="6"/>
                <c:pt idx="0">
                  <c:v>2024</c:v>
                </c:pt>
                <c:pt idx="1">
                  <c:v>2023</c:v>
                </c:pt>
                <c:pt idx="2">
                  <c:v>2022</c:v>
                </c:pt>
                <c:pt idx="3">
                  <c:v>2021</c:v>
                </c:pt>
                <c:pt idx="4">
                  <c:v>2020</c:v>
                </c:pt>
                <c:pt idx="5">
                  <c:v>2018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4</c:v>
                </c:pt>
                <c:pt idx="1">
                  <c:v>7</c:v>
                </c:pt>
                <c:pt idx="2">
                  <c:v>11</c:v>
                </c:pt>
                <c:pt idx="3">
                  <c:v>3</c:v>
                </c:pt>
                <c:pt idx="4">
                  <c:v>1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25-4C62-864A-3A1972D8E0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20713311"/>
        <c:axId val="943023551"/>
      </c:barChart>
      <c:catAx>
        <c:axId val="10207133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ar-SA"/>
                  <a:t>عام</a:t>
                </a:r>
                <a:r>
                  <a:rPr lang="ar-SA" baseline="0"/>
                  <a:t> النشر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3023551"/>
        <c:crosses val="autoZero"/>
        <c:auto val="1"/>
        <c:lblAlgn val="ctr"/>
        <c:lblOffset val="100"/>
        <c:noMultiLvlLbl val="0"/>
      </c:catAx>
      <c:valAx>
        <c:axId val="9430235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ar-SA"/>
                  <a:t>عدد الأبحاث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07133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2700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عدد العُقد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Sheet1!$A$2:$A$76</c:f>
              <c:numCache>
                <c:formatCode>General</c:formatCode>
                <c:ptCount val="7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</c:numCache>
            </c:numRef>
          </c:cat>
          <c:val>
            <c:numRef>
              <c:f>Sheet1!$B$2:$B$76</c:f>
              <c:numCache>
                <c:formatCode>General</c:formatCode>
                <c:ptCount val="75"/>
                <c:pt idx="0">
                  <c:v>145</c:v>
                </c:pt>
                <c:pt idx="1">
                  <c:v>130</c:v>
                </c:pt>
                <c:pt idx="2">
                  <c:v>28</c:v>
                </c:pt>
                <c:pt idx="3">
                  <c:v>61</c:v>
                </c:pt>
                <c:pt idx="4">
                  <c:v>107</c:v>
                </c:pt>
                <c:pt idx="5">
                  <c:v>31</c:v>
                </c:pt>
                <c:pt idx="6">
                  <c:v>69</c:v>
                </c:pt>
                <c:pt idx="7">
                  <c:v>67</c:v>
                </c:pt>
                <c:pt idx="8">
                  <c:v>86</c:v>
                </c:pt>
                <c:pt idx="9">
                  <c:v>65</c:v>
                </c:pt>
                <c:pt idx="10">
                  <c:v>136</c:v>
                </c:pt>
                <c:pt idx="11">
                  <c:v>88</c:v>
                </c:pt>
                <c:pt idx="12">
                  <c:v>29</c:v>
                </c:pt>
                <c:pt idx="13">
                  <c:v>10</c:v>
                </c:pt>
                <c:pt idx="14">
                  <c:v>161</c:v>
                </c:pt>
                <c:pt idx="15">
                  <c:v>41</c:v>
                </c:pt>
                <c:pt idx="16">
                  <c:v>22</c:v>
                </c:pt>
                <c:pt idx="17">
                  <c:v>32</c:v>
                </c:pt>
                <c:pt idx="18">
                  <c:v>92</c:v>
                </c:pt>
                <c:pt idx="19">
                  <c:v>114</c:v>
                </c:pt>
                <c:pt idx="20">
                  <c:v>14</c:v>
                </c:pt>
                <c:pt idx="21">
                  <c:v>27</c:v>
                </c:pt>
                <c:pt idx="22">
                  <c:v>12</c:v>
                </c:pt>
                <c:pt idx="23">
                  <c:v>150</c:v>
                </c:pt>
                <c:pt idx="24">
                  <c:v>68</c:v>
                </c:pt>
                <c:pt idx="25">
                  <c:v>83</c:v>
                </c:pt>
                <c:pt idx="26">
                  <c:v>87</c:v>
                </c:pt>
                <c:pt idx="27">
                  <c:v>67</c:v>
                </c:pt>
                <c:pt idx="28">
                  <c:v>182</c:v>
                </c:pt>
                <c:pt idx="29">
                  <c:v>74</c:v>
                </c:pt>
                <c:pt idx="30">
                  <c:v>138</c:v>
                </c:pt>
                <c:pt idx="31">
                  <c:v>68</c:v>
                </c:pt>
                <c:pt idx="32">
                  <c:v>8</c:v>
                </c:pt>
                <c:pt idx="33">
                  <c:v>87</c:v>
                </c:pt>
                <c:pt idx="34">
                  <c:v>23</c:v>
                </c:pt>
                <c:pt idx="35">
                  <c:v>57</c:v>
                </c:pt>
                <c:pt idx="36">
                  <c:v>107</c:v>
                </c:pt>
                <c:pt idx="37">
                  <c:v>22</c:v>
                </c:pt>
                <c:pt idx="38">
                  <c:v>120</c:v>
                </c:pt>
                <c:pt idx="39">
                  <c:v>54</c:v>
                </c:pt>
                <c:pt idx="40">
                  <c:v>26</c:v>
                </c:pt>
                <c:pt idx="41">
                  <c:v>29</c:v>
                </c:pt>
                <c:pt idx="42">
                  <c:v>30</c:v>
                </c:pt>
                <c:pt idx="43">
                  <c:v>43</c:v>
                </c:pt>
                <c:pt idx="44">
                  <c:v>50</c:v>
                </c:pt>
                <c:pt idx="45">
                  <c:v>55</c:v>
                </c:pt>
                <c:pt idx="46">
                  <c:v>32</c:v>
                </c:pt>
                <c:pt idx="47">
                  <c:v>102</c:v>
                </c:pt>
                <c:pt idx="48">
                  <c:v>125</c:v>
                </c:pt>
                <c:pt idx="49">
                  <c:v>13</c:v>
                </c:pt>
                <c:pt idx="50">
                  <c:v>17</c:v>
                </c:pt>
                <c:pt idx="51">
                  <c:v>101</c:v>
                </c:pt>
                <c:pt idx="52">
                  <c:v>70</c:v>
                </c:pt>
                <c:pt idx="53">
                  <c:v>48</c:v>
                </c:pt>
                <c:pt idx="54">
                  <c:v>113</c:v>
                </c:pt>
                <c:pt idx="55">
                  <c:v>89</c:v>
                </c:pt>
                <c:pt idx="56">
                  <c:v>54</c:v>
                </c:pt>
                <c:pt idx="57">
                  <c:v>70</c:v>
                </c:pt>
                <c:pt idx="58">
                  <c:v>28</c:v>
                </c:pt>
                <c:pt idx="59">
                  <c:v>45</c:v>
                </c:pt>
                <c:pt idx="60">
                  <c:v>44</c:v>
                </c:pt>
                <c:pt idx="61">
                  <c:v>33</c:v>
                </c:pt>
                <c:pt idx="62">
                  <c:v>66</c:v>
                </c:pt>
                <c:pt idx="63">
                  <c:v>54</c:v>
                </c:pt>
                <c:pt idx="64">
                  <c:v>96</c:v>
                </c:pt>
                <c:pt idx="65">
                  <c:v>20</c:v>
                </c:pt>
                <c:pt idx="66">
                  <c:v>41</c:v>
                </c:pt>
                <c:pt idx="67">
                  <c:v>68</c:v>
                </c:pt>
                <c:pt idx="68">
                  <c:v>110</c:v>
                </c:pt>
                <c:pt idx="69">
                  <c:v>55</c:v>
                </c:pt>
                <c:pt idx="70">
                  <c:v>97</c:v>
                </c:pt>
                <c:pt idx="71">
                  <c:v>39</c:v>
                </c:pt>
                <c:pt idx="72">
                  <c:v>60</c:v>
                </c:pt>
                <c:pt idx="73">
                  <c:v>58</c:v>
                </c:pt>
                <c:pt idx="74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4B3-460D-96D4-245210650E6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عدد الوصلات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Sheet1!$A$2:$A$76</c:f>
              <c:numCache>
                <c:formatCode>General</c:formatCode>
                <c:ptCount val="7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</c:numCache>
            </c:numRef>
          </c:cat>
          <c:val>
            <c:numRef>
              <c:f>Sheet1!$C$2:$C$76</c:f>
              <c:numCache>
                <c:formatCode>General</c:formatCode>
                <c:ptCount val="75"/>
                <c:pt idx="0">
                  <c:v>168</c:v>
                </c:pt>
                <c:pt idx="1">
                  <c:v>146</c:v>
                </c:pt>
                <c:pt idx="2">
                  <c:v>27</c:v>
                </c:pt>
                <c:pt idx="3">
                  <c:v>62</c:v>
                </c:pt>
                <c:pt idx="4">
                  <c:v>107</c:v>
                </c:pt>
                <c:pt idx="5">
                  <c:v>30</c:v>
                </c:pt>
                <c:pt idx="6">
                  <c:v>68</c:v>
                </c:pt>
                <c:pt idx="7">
                  <c:v>70</c:v>
                </c:pt>
                <c:pt idx="8">
                  <c:v>91</c:v>
                </c:pt>
                <c:pt idx="9">
                  <c:v>74</c:v>
                </c:pt>
                <c:pt idx="10">
                  <c:v>145</c:v>
                </c:pt>
                <c:pt idx="11">
                  <c:v>91</c:v>
                </c:pt>
                <c:pt idx="12">
                  <c:v>28</c:v>
                </c:pt>
                <c:pt idx="13">
                  <c:v>9</c:v>
                </c:pt>
                <c:pt idx="14">
                  <c:v>171</c:v>
                </c:pt>
                <c:pt idx="15">
                  <c:v>40</c:v>
                </c:pt>
                <c:pt idx="16">
                  <c:v>21</c:v>
                </c:pt>
                <c:pt idx="17">
                  <c:v>32</c:v>
                </c:pt>
                <c:pt idx="18">
                  <c:v>96</c:v>
                </c:pt>
                <c:pt idx="19">
                  <c:v>122</c:v>
                </c:pt>
                <c:pt idx="20">
                  <c:v>13</c:v>
                </c:pt>
                <c:pt idx="21">
                  <c:v>26</c:v>
                </c:pt>
                <c:pt idx="22">
                  <c:v>11</c:v>
                </c:pt>
                <c:pt idx="23">
                  <c:v>158</c:v>
                </c:pt>
                <c:pt idx="24">
                  <c:v>79</c:v>
                </c:pt>
                <c:pt idx="25">
                  <c:v>95</c:v>
                </c:pt>
                <c:pt idx="26">
                  <c:v>95</c:v>
                </c:pt>
                <c:pt idx="27">
                  <c:v>69</c:v>
                </c:pt>
                <c:pt idx="28">
                  <c:v>200</c:v>
                </c:pt>
                <c:pt idx="29">
                  <c:v>76</c:v>
                </c:pt>
                <c:pt idx="30">
                  <c:v>152</c:v>
                </c:pt>
                <c:pt idx="31">
                  <c:v>74</c:v>
                </c:pt>
                <c:pt idx="32">
                  <c:v>7</c:v>
                </c:pt>
                <c:pt idx="33">
                  <c:v>87</c:v>
                </c:pt>
                <c:pt idx="34">
                  <c:v>22</c:v>
                </c:pt>
                <c:pt idx="35">
                  <c:v>60</c:v>
                </c:pt>
                <c:pt idx="36">
                  <c:v>120</c:v>
                </c:pt>
                <c:pt idx="37">
                  <c:v>21</c:v>
                </c:pt>
                <c:pt idx="38">
                  <c:v>124</c:v>
                </c:pt>
                <c:pt idx="39">
                  <c:v>54</c:v>
                </c:pt>
                <c:pt idx="40">
                  <c:v>25</c:v>
                </c:pt>
                <c:pt idx="41">
                  <c:v>28</c:v>
                </c:pt>
                <c:pt idx="42">
                  <c:v>29</c:v>
                </c:pt>
                <c:pt idx="43">
                  <c:v>45</c:v>
                </c:pt>
                <c:pt idx="44">
                  <c:v>52</c:v>
                </c:pt>
                <c:pt idx="45">
                  <c:v>54</c:v>
                </c:pt>
                <c:pt idx="46">
                  <c:v>31</c:v>
                </c:pt>
                <c:pt idx="47">
                  <c:v>103</c:v>
                </c:pt>
                <c:pt idx="48">
                  <c:v>145</c:v>
                </c:pt>
                <c:pt idx="49">
                  <c:v>12</c:v>
                </c:pt>
                <c:pt idx="50">
                  <c:v>16</c:v>
                </c:pt>
                <c:pt idx="51">
                  <c:v>110</c:v>
                </c:pt>
                <c:pt idx="52">
                  <c:v>69</c:v>
                </c:pt>
                <c:pt idx="53">
                  <c:v>47</c:v>
                </c:pt>
                <c:pt idx="54">
                  <c:v>117</c:v>
                </c:pt>
                <c:pt idx="55">
                  <c:v>94</c:v>
                </c:pt>
                <c:pt idx="56">
                  <c:v>57</c:v>
                </c:pt>
                <c:pt idx="57">
                  <c:v>74</c:v>
                </c:pt>
                <c:pt idx="58">
                  <c:v>27</c:v>
                </c:pt>
                <c:pt idx="59">
                  <c:v>47</c:v>
                </c:pt>
                <c:pt idx="60">
                  <c:v>46</c:v>
                </c:pt>
                <c:pt idx="61">
                  <c:v>32</c:v>
                </c:pt>
                <c:pt idx="62">
                  <c:v>65</c:v>
                </c:pt>
                <c:pt idx="63">
                  <c:v>58</c:v>
                </c:pt>
                <c:pt idx="64">
                  <c:v>99</c:v>
                </c:pt>
                <c:pt idx="65">
                  <c:v>19</c:v>
                </c:pt>
                <c:pt idx="66">
                  <c:v>56</c:v>
                </c:pt>
                <c:pt idx="67">
                  <c:v>73</c:v>
                </c:pt>
                <c:pt idx="68">
                  <c:v>113</c:v>
                </c:pt>
                <c:pt idx="69">
                  <c:v>57</c:v>
                </c:pt>
                <c:pt idx="70">
                  <c:v>97</c:v>
                </c:pt>
                <c:pt idx="71">
                  <c:v>38</c:v>
                </c:pt>
                <c:pt idx="72">
                  <c:v>63</c:v>
                </c:pt>
                <c:pt idx="73">
                  <c:v>66</c:v>
                </c:pt>
                <c:pt idx="74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4B3-460D-96D4-245210650E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50156143"/>
        <c:axId val="1050156975"/>
      </c:barChart>
      <c:catAx>
        <c:axId val="10501561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ar-SA"/>
                  <a:t>رقم الفصل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0156975"/>
        <c:crosses val="autoZero"/>
        <c:auto val="1"/>
        <c:lblAlgn val="ctr"/>
        <c:lblOffset val="100"/>
        <c:noMultiLvlLbl val="0"/>
      </c:catAx>
      <c:valAx>
        <c:axId val="1050156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ar-SA"/>
                  <a:t>عدد العُقد والوصلات في كل فصل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0156143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2700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generated-questions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Sheet1!$A$2:$A$76</c:f>
              <c:numCache>
                <c:formatCode>General</c:formatCode>
                <c:ptCount val="7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</c:numCache>
            </c:numRef>
          </c:cat>
          <c:val>
            <c:numRef>
              <c:f>Sheet1!$B$2:$B$76</c:f>
              <c:numCache>
                <c:formatCode>General</c:formatCode>
                <c:ptCount val="75"/>
                <c:pt idx="0">
                  <c:v>71</c:v>
                </c:pt>
                <c:pt idx="1">
                  <c:v>77</c:v>
                </c:pt>
                <c:pt idx="2">
                  <c:v>0</c:v>
                </c:pt>
                <c:pt idx="3">
                  <c:v>24</c:v>
                </c:pt>
                <c:pt idx="4">
                  <c:v>57</c:v>
                </c:pt>
                <c:pt idx="5">
                  <c:v>12</c:v>
                </c:pt>
                <c:pt idx="6">
                  <c:v>18</c:v>
                </c:pt>
                <c:pt idx="7">
                  <c:v>25</c:v>
                </c:pt>
                <c:pt idx="8">
                  <c:v>39</c:v>
                </c:pt>
                <c:pt idx="9">
                  <c:v>30</c:v>
                </c:pt>
                <c:pt idx="10">
                  <c:v>46</c:v>
                </c:pt>
                <c:pt idx="11">
                  <c:v>27</c:v>
                </c:pt>
                <c:pt idx="12">
                  <c:v>0</c:v>
                </c:pt>
                <c:pt idx="13">
                  <c:v>0</c:v>
                </c:pt>
                <c:pt idx="14">
                  <c:v>70</c:v>
                </c:pt>
                <c:pt idx="15">
                  <c:v>0</c:v>
                </c:pt>
                <c:pt idx="16">
                  <c:v>0</c:v>
                </c:pt>
                <c:pt idx="17">
                  <c:v>12</c:v>
                </c:pt>
                <c:pt idx="18">
                  <c:v>36</c:v>
                </c:pt>
                <c:pt idx="19">
                  <c:v>43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61</c:v>
                </c:pt>
                <c:pt idx="24">
                  <c:v>30</c:v>
                </c:pt>
                <c:pt idx="25">
                  <c:v>42</c:v>
                </c:pt>
                <c:pt idx="26">
                  <c:v>38</c:v>
                </c:pt>
                <c:pt idx="27">
                  <c:v>21</c:v>
                </c:pt>
                <c:pt idx="28">
                  <c:v>100</c:v>
                </c:pt>
                <c:pt idx="29">
                  <c:v>24</c:v>
                </c:pt>
                <c:pt idx="30">
                  <c:v>69</c:v>
                </c:pt>
                <c:pt idx="31">
                  <c:v>36</c:v>
                </c:pt>
                <c:pt idx="32">
                  <c:v>0</c:v>
                </c:pt>
                <c:pt idx="33">
                  <c:v>30</c:v>
                </c:pt>
                <c:pt idx="34">
                  <c:v>9</c:v>
                </c:pt>
                <c:pt idx="35">
                  <c:v>27</c:v>
                </c:pt>
                <c:pt idx="36">
                  <c:v>51</c:v>
                </c:pt>
                <c:pt idx="37">
                  <c:v>0</c:v>
                </c:pt>
                <c:pt idx="38">
                  <c:v>42</c:v>
                </c:pt>
                <c:pt idx="39">
                  <c:v>16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18</c:v>
                </c:pt>
                <c:pt idx="44">
                  <c:v>18</c:v>
                </c:pt>
                <c:pt idx="45">
                  <c:v>33</c:v>
                </c:pt>
                <c:pt idx="46">
                  <c:v>0</c:v>
                </c:pt>
                <c:pt idx="47">
                  <c:v>64</c:v>
                </c:pt>
                <c:pt idx="48">
                  <c:v>57</c:v>
                </c:pt>
                <c:pt idx="49">
                  <c:v>0</c:v>
                </c:pt>
                <c:pt idx="50">
                  <c:v>0</c:v>
                </c:pt>
                <c:pt idx="51">
                  <c:v>51</c:v>
                </c:pt>
                <c:pt idx="52">
                  <c:v>36</c:v>
                </c:pt>
                <c:pt idx="53">
                  <c:v>27</c:v>
                </c:pt>
                <c:pt idx="54">
                  <c:v>45</c:v>
                </c:pt>
                <c:pt idx="55">
                  <c:v>37</c:v>
                </c:pt>
                <c:pt idx="56">
                  <c:v>21</c:v>
                </c:pt>
                <c:pt idx="57">
                  <c:v>21</c:v>
                </c:pt>
                <c:pt idx="58">
                  <c:v>0</c:v>
                </c:pt>
                <c:pt idx="59">
                  <c:v>21</c:v>
                </c:pt>
                <c:pt idx="60">
                  <c:v>21</c:v>
                </c:pt>
                <c:pt idx="61">
                  <c:v>0</c:v>
                </c:pt>
                <c:pt idx="62">
                  <c:v>18</c:v>
                </c:pt>
                <c:pt idx="63">
                  <c:v>24</c:v>
                </c:pt>
                <c:pt idx="64">
                  <c:v>33</c:v>
                </c:pt>
                <c:pt idx="65">
                  <c:v>0</c:v>
                </c:pt>
                <c:pt idx="66">
                  <c:v>21</c:v>
                </c:pt>
                <c:pt idx="67">
                  <c:v>16</c:v>
                </c:pt>
                <c:pt idx="68">
                  <c:v>37</c:v>
                </c:pt>
                <c:pt idx="69">
                  <c:v>25</c:v>
                </c:pt>
                <c:pt idx="70">
                  <c:v>39</c:v>
                </c:pt>
                <c:pt idx="71">
                  <c:v>0</c:v>
                </c:pt>
                <c:pt idx="72">
                  <c:v>21</c:v>
                </c:pt>
                <c:pt idx="73">
                  <c:v>18</c:v>
                </c:pt>
                <c:pt idx="74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5C-4E0B-B23E-775DF6D56A54}"/>
            </c:ext>
          </c:extLst>
        </c:ser>
        <c:ser>
          <c:idx val="1"/>
          <c:order val="1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Sheet1!$A$2:$A$76</c:f>
              <c:numCache>
                <c:formatCode>General</c:formatCode>
                <c:ptCount val="7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</c:numCache>
            </c:num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D5C-4E0B-B23E-775DF6D56A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96673119"/>
        <c:axId val="1096675615"/>
      </c:barChart>
      <c:catAx>
        <c:axId val="109667311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ar-SA"/>
                  <a:t>رقم الفصل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6675615"/>
        <c:crosses val="autoZero"/>
        <c:auto val="1"/>
        <c:lblAlgn val="ctr"/>
        <c:lblOffset val="100"/>
        <c:noMultiLvlLbl val="0"/>
      </c:catAx>
      <c:valAx>
        <c:axId val="1096675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ar-SA"/>
                  <a:t>عدد الأسئلة المولدة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66731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98D12-90CC-4517-A7A2-C60B84C5AD5B}" type="datetimeFigureOut">
              <a:rPr lang="en-US" smtClean="0"/>
              <a:t>1/12/2025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2BED3-589A-4719-81AB-E056A069C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99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IIB-NLP/Arabic-question-generation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607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ar-SA" dirty="0"/>
              <a:t>لا يوجد عمل </a:t>
            </a:r>
            <a:r>
              <a:rPr lang="en-US" dirty="0"/>
              <a:t>LLM</a:t>
            </a:r>
            <a:r>
              <a:rPr lang="ar-SA" dirty="0"/>
              <a:t> في اللغة العربية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74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909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927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12 chapter with 0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8754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545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575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huggingface.co/MIIB-NLP/Arabic-question-generation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253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126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8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ar-SA" dirty="0"/>
              <a:t>هدف كبير وأهداف جزئية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913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ar-SA" dirty="0"/>
              <a:t>هدف كبير وأهداف جزئية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550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36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925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341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ar-SA" dirty="0"/>
              <a:t>المنهجية التي لا تستخرج نموذج معرفة من الوثيقة لا يمكنها تغطية المادة التعليمية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2BED3-589A-4719-81AB-E056A069C9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06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3D6AD-1E9E-DACD-B184-B542CB1BE3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AB856-E6A3-0DA2-6BB5-DA3439897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A8664-01E1-8EA2-B239-A6694569B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28253-8932-4B65-967E-7AAF0C734E41}" type="datetime1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E6473-582E-D44C-1B42-79522466F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27967-C4D8-D535-EA5C-E04534241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5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2F92A-27CD-6243-4F95-5A713CF74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D0D516-50A8-43B0-3094-629971ED6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01C62-6D5D-D739-56E7-D7258FAB0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3AF4C-6F7D-4E3B-8BB9-AA8395E3DB57}" type="datetime1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4B5CF-9BA0-6307-B0F8-46BED47F6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172DC-5647-695D-4D18-9714D8803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09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32047B-95A2-5AC8-D150-11370238EE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AF43B6-7440-55DA-AEEA-4709CD4450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42BBE-368B-A43E-6DD6-26C2B9A7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880FE-0853-46AE-8380-52B2DD0AF1B1}" type="datetime1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452F8-1353-2725-B40D-5B0F11CDE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A6CF8-3A0A-C0D8-360C-53BA7588E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9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EA1F9-A2DA-0729-6548-93E638F4B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88208-38BF-7D0C-9BA7-E73E72BFA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6DE06-B5A1-EFAC-DE18-624C02C8D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0AA68-2FC5-4A4C-98C9-7434AB49FB12}" type="datetime1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D68717-1AEE-9812-482B-923A2176E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DD97F-5618-ABBA-19D3-18A6A9FF6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9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FCB7C-7208-B5FC-715C-C49017DC7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5113D-8B60-201A-3EBB-C9B5D29C31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830AE-51AB-40FF-BC75-220CD7AC3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24AFC-9BBE-49B0-BF6F-1445C5F92FB7}" type="datetime1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0E9C3-650F-96ED-93CD-688412CD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772B1-69E5-429C-4CAF-74191585E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133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7F10-CC1B-2DC5-F5A8-96B549FC5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3AA76-25D9-AE52-F330-F10FACCB4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532580-E8D1-1C47-0B26-6421BDEC5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5D5FD-26A2-7064-A83E-43BEA84EC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6D872-4164-44FE-BCD4-7C65B038686E}" type="datetime1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B79DA-D2A0-0185-05D4-B7F5668B6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35F82B-2FC2-BAEF-3E9B-4B7A8B61F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97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A181B-8549-D21A-3A1D-1ED7CF0D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9CC835-8489-96D9-770E-FA31E0696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E054AC-4091-D513-D698-E32D4B991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88BA50-BE7A-B078-74D2-5CEB70B6B9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DD24F6-8229-C823-6A4E-79EFD44C46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A0395-AF3E-09F3-8549-6EF76D6D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D7886-1D7D-4EA1-A01E-FCF948DCD44C}" type="datetime1">
              <a:rPr lang="en-US" smtClean="0"/>
              <a:t>1/12/2025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064465-1C1E-E5FD-F157-332405939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8F01E2-B177-7879-9131-7569CD1B7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557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46E78-ACB2-3A3C-4AE8-57321BFB4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B5C149-2D27-15B5-4852-FF665B49C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26102-96F2-4F75-AF7B-675D252529F8}" type="datetime1">
              <a:rPr lang="en-US" smtClean="0"/>
              <a:t>1/12/2025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B4DDA5-BB2C-B62B-DD4D-42DD3AA21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F6DA17-852C-AD6E-DB27-E3FCFE2E2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11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D48FF4-078B-6C84-4563-0E63E22C0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1A4DC-3AE6-444D-8A2A-0344146F8456}" type="datetime1">
              <a:rPr lang="en-US" smtClean="0"/>
              <a:t>1/12/2025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510ED4-EF3D-0BE8-188C-3BBB41B77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3D2B58-6826-4961-DA05-BD25FEE5F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70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DE708-22BF-DD1E-76FC-85D9ED1F4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64F1E-AFE6-A497-2AC3-8DEB32E86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904A5-CB73-22E9-C7EE-16AA2B984B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BA9D0-1F04-2B89-5F7D-47F0437B7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BB29-6882-4CF3-957E-107480ECCDD9}" type="datetime1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CB58DF-BA58-1FB4-56C2-6ED01EB28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7DE99-8F04-85FE-D743-5F565B191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07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BD0F7-4B1A-576C-3A65-5EFB2A544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F394F7-49A6-0784-9B3A-413B106848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EC6F55-4F13-BA46-5DA5-D890EEF884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2E5E5-CDB3-887A-4D28-ADD199DF7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D9BB0-F311-459D-AFA0-9139E51C1949}" type="datetime1">
              <a:rPr lang="en-US" smtClean="0"/>
              <a:t>1/12/2025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92EF2-F824-A809-5AEE-30960FBDF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A74E6E-F71C-258D-7E79-B00FE4D95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98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C99CD5-04B4-BA0B-A9A2-63EC34E44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4978D-5FF9-F747-7263-9C81D584C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F5B43-051B-D2D4-114B-01B9DCDCDF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09F-D1C5-445C-AFC6-30839F0E9956}" type="datetime1">
              <a:rPr lang="en-US" smtClean="0"/>
              <a:t>1/12/2025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3FC14-60EA-DEEA-EF36-CE1A055FC3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A3C77-09AA-B2D4-A9B8-E537D01C7C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4912B-5A21-45CE-9544-F2FD5B29C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2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chatgpt.com/?model=gpt-4o" TargetMode="External"/><Relationship Id="rId13" Type="http://schemas.openxmlformats.org/officeDocument/2006/relationships/hyperlink" Target="https://github.com/microsoft/automatic-graph-layout" TargetMode="External"/><Relationship Id="rId3" Type="http://schemas.openxmlformats.org/officeDocument/2006/relationships/hyperlink" Target="https://visualstudio.microsoft.com/vs/" TargetMode="External"/><Relationship Id="rId7" Type="http://schemas.openxmlformats.org/officeDocument/2006/relationships/hyperlink" Target="https://github.com/itext/itext-dotnet" TargetMode="External"/><Relationship Id="rId12" Type="http://schemas.openxmlformats.org/officeDocument/2006/relationships/hyperlink" Target="https://github.com/feature23/StringSimilarity.NET" TargetMode="External"/><Relationship Id="rId2" Type="http://schemas.openxmlformats.org/officeDocument/2006/relationships/hyperlink" Target="https://github.com/dotnet/wpf" TargetMode="External"/><Relationship Id="rId16" Type="http://schemas.openxmlformats.org/officeDocument/2006/relationships/hyperlink" Target="https://matplotlib.org/stable/users/getting_starte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uget.org/packages/GrapeCity.Documents.Pdf" TargetMode="External"/><Relationship Id="rId11" Type="http://schemas.openxmlformats.org/officeDocument/2006/relationships/hyperlink" Target="https://github.com/dotnet/machinelearning" TargetMode="External"/><Relationship Id="rId5" Type="http://schemas.openxmlformats.org/officeDocument/2006/relationships/hyperlink" Target="https://github.com/spiegelp/MaterialDesignExtensions" TargetMode="External"/><Relationship Id="rId15" Type="http://schemas.openxmlformats.org/officeDocument/2006/relationships/hyperlink" Target="https://github.com/oxyplot/oxyplot" TargetMode="External"/><Relationship Id="rId10" Type="http://schemas.openxmlformats.org/officeDocument/2006/relationships/hyperlink" Target="https://scikit-learn.org/stable/getting_started.html" TargetMode="External"/><Relationship Id="rId4" Type="http://schemas.openxmlformats.org/officeDocument/2006/relationships/hyperlink" Target="https://github.com/PrismLibrary/Prism" TargetMode="External"/><Relationship Id="rId9" Type="http://schemas.openxmlformats.org/officeDocument/2006/relationships/hyperlink" Target="https://radimrehurek.com/gensim/models/doc2vec.html" TargetMode="External"/><Relationship Id="rId14" Type="http://schemas.openxmlformats.org/officeDocument/2006/relationships/hyperlink" Target="https://github.com/KeRNeLith/QuikGraph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chart" Target="../charts/char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asychair.org/publications/preprint_download/tzZ2" TargetMode="External"/><Relationship Id="rId2" Type="http://schemas.openxmlformats.org/officeDocument/2006/relationships/hyperlink" Target="https://doi.org/10.1145/3484824.348488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eur-ws.org/Vol-2895/paper10.pdf" TargetMode="External"/><Relationship Id="rId4" Type="http://schemas.openxmlformats.org/officeDocument/2006/relationships/hyperlink" Target="https://doi.org/10.1109/TLT.2022.3224232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knosys.2022.108906" TargetMode="External"/><Relationship Id="rId7" Type="http://schemas.openxmlformats.org/officeDocument/2006/relationships/hyperlink" Target="https://doi.org/10.3390/data3040070" TargetMode="External"/><Relationship Id="rId2" Type="http://schemas.openxmlformats.org/officeDocument/2006/relationships/hyperlink" Target="https://aclanthology.org/2022.icon-main.15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apers.ssrn.com/abstract=4616560" TargetMode="External"/><Relationship Id="rId5" Type="http://schemas.openxmlformats.org/officeDocument/2006/relationships/hyperlink" Target="https://ceur-ws.org/Vol-3487/paper7.pdf" TargetMode="External"/><Relationship Id="rId4" Type="http://schemas.openxmlformats.org/officeDocument/2006/relationships/hyperlink" Target="https://doi.org/10.1007/978-3-031-16290-9_20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5E5E7-D0C2-9F66-1BA0-5AF1D71BB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4313"/>
            <a:ext cx="9144000" cy="2387600"/>
          </a:xfrm>
        </p:spPr>
        <p:txBody>
          <a:bodyPr>
            <a:normAutofit/>
          </a:bodyPr>
          <a:lstStyle/>
          <a:p>
            <a:pPr rtl="1"/>
            <a:r>
              <a:rPr lang="ar-SA" dirty="0"/>
              <a:t>استخراج الأسئلة من النصوص التعليمية بهدف </a:t>
            </a:r>
            <a:r>
              <a:rPr lang="ar-SA"/>
              <a:t>التعليم والتقييم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FBD47D-C9F3-7148-0285-455865544B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4488"/>
            <a:ext cx="9144000" cy="1655762"/>
          </a:xfrm>
        </p:spPr>
        <p:txBody>
          <a:bodyPr/>
          <a:lstStyle/>
          <a:p>
            <a:r>
              <a:rPr lang="ar-SA" dirty="0"/>
              <a:t>محمد سليمان – د. عمار جوخدار</a:t>
            </a:r>
            <a:endParaRPr lang="en-US" dirty="0"/>
          </a:p>
        </p:txBody>
      </p:sp>
      <p:pic>
        <p:nvPicPr>
          <p:cNvPr id="4" name="Picture 3" descr="Damascus University - Wikipedia">
            <a:extLst>
              <a:ext uri="{FF2B5EF4-FFF2-40B4-BE49-F238E27FC236}">
                <a16:creationId xmlns:a16="http://schemas.microsoft.com/office/drawing/2014/main" id="{F1D49743-02C5-0CBC-B468-A7FCC25B9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278" y="112213"/>
            <a:ext cx="1653722" cy="157903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1885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84F8-5E17-59B0-9836-C7692944E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دراسة مرجعية – مقارنة الدراسات ذات الصلة </a:t>
            </a:r>
            <a:r>
              <a:rPr lang="ar-SA" sz="1800" dirty="0"/>
              <a:t>(الوثائق التعليمية </a:t>
            </a:r>
            <a:r>
              <a:rPr lang="en-US" sz="1800" dirty="0"/>
              <a:t>7/28</a:t>
            </a:r>
            <a:r>
              <a:rPr lang="ar-SA" sz="1800" dirty="0"/>
              <a:t>)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A123BB6-2B5C-26C4-6DCB-4229574230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6313" y="15700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ED5163D5-444A-14EF-F064-07C07A51FA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150" y="37734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7">
            <a:extLst>
              <a:ext uri="{FF2B5EF4-FFF2-40B4-BE49-F238E27FC236}">
                <a16:creationId xmlns:a16="http://schemas.microsoft.com/office/drawing/2014/main" id="{9EF15015-93AA-81C6-9D48-F6AD21570A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150" y="34369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E8632B15-7E53-5588-1A63-BA439107C3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183253"/>
              </p:ext>
            </p:extLst>
          </p:nvPr>
        </p:nvGraphicFramePr>
        <p:xfrm>
          <a:off x="666749" y="1570038"/>
          <a:ext cx="10858502" cy="4983809"/>
        </p:xfrm>
        <a:graphic>
          <a:graphicData uri="http://schemas.openxmlformats.org/drawingml/2006/table">
            <a:tbl>
              <a:tblPr rtl="1" firstRow="1" firstCol="1" bandRow="1">
                <a:tableStyleId>{5940675A-B579-460E-94D1-54222C63F5DA}</a:tableStyleId>
              </a:tblPr>
              <a:tblGrid>
                <a:gridCol w="3333530">
                  <a:extLst>
                    <a:ext uri="{9D8B030D-6E8A-4147-A177-3AD203B41FA5}">
                      <a16:colId xmlns:a16="http://schemas.microsoft.com/office/drawing/2014/main" val="4246457565"/>
                    </a:ext>
                  </a:extLst>
                </a:gridCol>
                <a:gridCol w="836108">
                  <a:extLst>
                    <a:ext uri="{9D8B030D-6E8A-4147-A177-3AD203B41FA5}">
                      <a16:colId xmlns:a16="http://schemas.microsoft.com/office/drawing/2014/main" val="1298012382"/>
                    </a:ext>
                  </a:extLst>
                </a:gridCol>
                <a:gridCol w="836108">
                  <a:extLst>
                    <a:ext uri="{9D8B030D-6E8A-4147-A177-3AD203B41FA5}">
                      <a16:colId xmlns:a16="http://schemas.microsoft.com/office/drawing/2014/main" val="1598319583"/>
                    </a:ext>
                  </a:extLst>
                </a:gridCol>
                <a:gridCol w="836108">
                  <a:extLst>
                    <a:ext uri="{9D8B030D-6E8A-4147-A177-3AD203B41FA5}">
                      <a16:colId xmlns:a16="http://schemas.microsoft.com/office/drawing/2014/main" val="1237572844"/>
                    </a:ext>
                  </a:extLst>
                </a:gridCol>
                <a:gridCol w="836108">
                  <a:extLst>
                    <a:ext uri="{9D8B030D-6E8A-4147-A177-3AD203B41FA5}">
                      <a16:colId xmlns:a16="http://schemas.microsoft.com/office/drawing/2014/main" val="3970397648"/>
                    </a:ext>
                  </a:extLst>
                </a:gridCol>
                <a:gridCol w="836108">
                  <a:extLst>
                    <a:ext uri="{9D8B030D-6E8A-4147-A177-3AD203B41FA5}">
                      <a16:colId xmlns:a16="http://schemas.microsoft.com/office/drawing/2014/main" val="3999723300"/>
                    </a:ext>
                  </a:extLst>
                </a:gridCol>
                <a:gridCol w="836108">
                  <a:extLst>
                    <a:ext uri="{9D8B030D-6E8A-4147-A177-3AD203B41FA5}">
                      <a16:colId xmlns:a16="http://schemas.microsoft.com/office/drawing/2014/main" val="2810148971"/>
                    </a:ext>
                  </a:extLst>
                </a:gridCol>
                <a:gridCol w="836108">
                  <a:extLst>
                    <a:ext uri="{9D8B030D-6E8A-4147-A177-3AD203B41FA5}">
                      <a16:colId xmlns:a16="http://schemas.microsoft.com/office/drawing/2014/main" val="701534437"/>
                    </a:ext>
                  </a:extLst>
                </a:gridCol>
                <a:gridCol w="836108">
                  <a:extLst>
                    <a:ext uri="{9D8B030D-6E8A-4147-A177-3AD203B41FA5}">
                      <a16:colId xmlns:a16="http://schemas.microsoft.com/office/drawing/2014/main" val="2646529362"/>
                    </a:ext>
                  </a:extLst>
                </a:gridCol>
                <a:gridCol w="836108">
                  <a:extLst>
                    <a:ext uri="{9D8B030D-6E8A-4147-A177-3AD203B41FA5}">
                      <a16:colId xmlns:a16="http://schemas.microsoft.com/office/drawing/2014/main" val="2666424410"/>
                    </a:ext>
                  </a:extLst>
                </a:gridCol>
              </a:tblGrid>
              <a:tr h="1249398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البحث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يعالج الوثيقة التعليمية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خاص بالمجال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تغطية المادة التعليمية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الاعتماد على الخبير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الأسئلة متعددة الخيارات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يدعم اللغة العربية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اشتقاق وتكثير الأسئلة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600" dirty="0">
                          <a:effectLst/>
                        </a:rPr>
                        <a:t>التحكم بالصعوبة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600" dirty="0">
                          <a:effectLst/>
                          <a:highlight>
                            <a:srgbClr val="FFFF00"/>
                          </a:highlight>
                        </a:rPr>
                        <a:t>ربط السؤال بالمصدر</a:t>
                      </a:r>
                      <a:endParaRPr lang="en-US" sz="20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4245689538"/>
                  </a:ext>
                </a:extLst>
              </a:tr>
              <a:tr h="458113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(CH &amp; Saha, 2023)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✕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2902903922"/>
                  </a:ext>
                </a:extLst>
              </a:tr>
              <a:tr h="527620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(Javadian Sabet et al., 2022)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✕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3649485162"/>
                  </a:ext>
                </a:extLst>
              </a:tr>
              <a:tr h="458113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(Nguyen et al., 2022)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✕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3453871507"/>
                  </a:ext>
                </a:extLst>
              </a:tr>
              <a:tr h="458113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(L. Dresscher et al., 2021)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  <a:highlight>
                            <a:srgbClr val="FFFF00"/>
                          </a:highlight>
                        </a:rPr>
                        <a:t>✓</a:t>
                      </a:r>
                      <a:endParaRPr lang="en-US" sz="20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✕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3804665951"/>
                  </a:ext>
                </a:extLst>
              </a:tr>
              <a:tr h="458113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(Tan et al., 2021)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  <a:highlight>
                            <a:srgbClr val="FFFF00"/>
                          </a:highlight>
                        </a:rPr>
                        <a:t>✓</a:t>
                      </a:r>
                      <a:endParaRPr lang="en-US" sz="20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✕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3569960098"/>
                  </a:ext>
                </a:extLst>
              </a:tr>
              <a:tr h="458113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(Faizan &amp; Lohmann, 2018)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✕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✕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2088675155"/>
                  </a:ext>
                </a:extLst>
              </a:tr>
              <a:tr h="458113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highlight>
                            <a:srgbClr val="FFFF00"/>
                          </a:highlight>
                        </a:rPr>
                        <a:t>(Pistol et al., 2018)</a:t>
                      </a:r>
                      <a:endParaRPr lang="en-US" sz="20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✓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>
                          <a:effectLst/>
                        </a:rPr>
                        <a:t>✕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✕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3810750095"/>
                  </a:ext>
                </a:extLst>
              </a:tr>
              <a:tr h="458113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هذا العمل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ar-SA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 pitchFamily="34" charset="0"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ar-SA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 pitchFamily="34" charset="0"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1723537509"/>
                  </a:ext>
                </a:extLst>
              </a:tr>
            </a:tbl>
          </a:graphicData>
        </a:graphic>
      </p:graphicFrame>
      <p:sp>
        <p:nvSpPr>
          <p:cNvPr id="24" name="Rectangle 10">
            <a:extLst>
              <a:ext uri="{FF2B5EF4-FFF2-40B4-BE49-F238E27FC236}">
                <a16:creationId xmlns:a16="http://schemas.microsoft.com/office/drawing/2014/main" id="{DBE1FBF0-B7E5-EF81-170A-1A60A68244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150" y="31861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03C1EF-5FD3-D1F6-29E6-B72DB95C8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51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84F8-5E17-59B0-9836-C7692944E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دراسة مرجعية – مقارنة الدراسات ذات الصلة </a:t>
            </a:r>
            <a:r>
              <a:rPr lang="ar-SA" sz="1800" dirty="0"/>
              <a:t>(اللغة العربية </a:t>
            </a:r>
            <a:r>
              <a:rPr lang="en-US" sz="1800" dirty="0"/>
              <a:t>5/28</a:t>
            </a:r>
            <a:r>
              <a:rPr lang="ar-SA" sz="1800" dirty="0"/>
              <a:t>)</a:t>
            </a:r>
            <a:endParaRPr lang="en-US" sz="36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A123BB6-2B5C-26C4-6DCB-4229574230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6313" y="15700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ED5163D5-444A-14EF-F064-07C07A51FA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150" y="37734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E63C54E-F84F-5FC4-03A5-C275CF0F49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727765"/>
              </p:ext>
            </p:extLst>
          </p:nvPr>
        </p:nvGraphicFramePr>
        <p:xfrm>
          <a:off x="648105" y="1570038"/>
          <a:ext cx="10895789" cy="5016229"/>
        </p:xfrm>
        <a:graphic>
          <a:graphicData uri="http://schemas.openxmlformats.org/drawingml/2006/table">
            <a:tbl>
              <a:tblPr rtl="1" firstRow="1" firstCol="1" bandRow="1">
                <a:tableStyleId>{5940675A-B579-460E-94D1-54222C63F5DA}</a:tableStyleId>
              </a:tblPr>
              <a:tblGrid>
                <a:gridCol w="3015491">
                  <a:extLst>
                    <a:ext uri="{9D8B030D-6E8A-4147-A177-3AD203B41FA5}">
                      <a16:colId xmlns:a16="http://schemas.microsoft.com/office/drawing/2014/main" val="2897492611"/>
                    </a:ext>
                  </a:extLst>
                </a:gridCol>
                <a:gridCol w="851054">
                  <a:extLst>
                    <a:ext uri="{9D8B030D-6E8A-4147-A177-3AD203B41FA5}">
                      <a16:colId xmlns:a16="http://schemas.microsoft.com/office/drawing/2014/main" val="912846832"/>
                    </a:ext>
                  </a:extLst>
                </a:gridCol>
                <a:gridCol w="857953">
                  <a:extLst>
                    <a:ext uri="{9D8B030D-6E8A-4147-A177-3AD203B41FA5}">
                      <a16:colId xmlns:a16="http://schemas.microsoft.com/office/drawing/2014/main" val="22657212"/>
                    </a:ext>
                  </a:extLst>
                </a:gridCol>
                <a:gridCol w="844153">
                  <a:extLst>
                    <a:ext uri="{9D8B030D-6E8A-4147-A177-3AD203B41FA5}">
                      <a16:colId xmlns:a16="http://schemas.microsoft.com/office/drawing/2014/main" val="1725731732"/>
                    </a:ext>
                  </a:extLst>
                </a:gridCol>
                <a:gridCol w="828052">
                  <a:extLst>
                    <a:ext uri="{9D8B030D-6E8A-4147-A177-3AD203B41FA5}">
                      <a16:colId xmlns:a16="http://schemas.microsoft.com/office/drawing/2014/main" val="1781661307"/>
                    </a:ext>
                  </a:extLst>
                </a:gridCol>
                <a:gridCol w="963762">
                  <a:extLst>
                    <a:ext uri="{9D8B030D-6E8A-4147-A177-3AD203B41FA5}">
                      <a16:colId xmlns:a16="http://schemas.microsoft.com/office/drawing/2014/main" val="541953948"/>
                    </a:ext>
                  </a:extLst>
                </a:gridCol>
                <a:gridCol w="784350">
                  <a:extLst>
                    <a:ext uri="{9D8B030D-6E8A-4147-A177-3AD203B41FA5}">
                      <a16:colId xmlns:a16="http://schemas.microsoft.com/office/drawing/2014/main" val="2903722556"/>
                    </a:ext>
                  </a:extLst>
                </a:gridCol>
                <a:gridCol w="811952">
                  <a:extLst>
                    <a:ext uri="{9D8B030D-6E8A-4147-A177-3AD203B41FA5}">
                      <a16:colId xmlns:a16="http://schemas.microsoft.com/office/drawing/2014/main" val="3067231453"/>
                    </a:ext>
                  </a:extLst>
                </a:gridCol>
                <a:gridCol w="954561">
                  <a:extLst>
                    <a:ext uri="{9D8B030D-6E8A-4147-A177-3AD203B41FA5}">
                      <a16:colId xmlns:a16="http://schemas.microsoft.com/office/drawing/2014/main" val="3657222353"/>
                    </a:ext>
                  </a:extLst>
                </a:gridCol>
                <a:gridCol w="984461">
                  <a:extLst>
                    <a:ext uri="{9D8B030D-6E8A-4147-A177-3AD203B41FA5}">
                      <a16:colId xmlns:a16="http://schemas.microsoft.com/office/drawing/2014/main" val="3097243108"/>
                    </a:ext>
                  </a:extLst>
                </a:gridCol>
              </a:tblGrid>
              <a:tr h="1335283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البحث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يعالج الوثيقة التعليمية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خاص بالمجال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تغطية المادة التعليمية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الاعتماد على الخبير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  <a:highlight>
                            <a:srgbClr val="FFFF00"/>
                          </a:highlight>
                        </a:rPr>
                        <a:t>الأسئلة متعددة الخيارات</a:t>
                      </a:r>
                      <a:endParaRPr lang="en-US" sz="24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يدعم اللغة العربية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اشتقاق وتكثير الأسئلة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800">
                          <a:effectLst/>
                        </a:rPr>
                        <a:t>التحكم بالصعوبة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800">
                          <a:effectLst/>
                        </a:rPr>
                        <a:t>ربط السؤال بالمصدر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777666592"/>
                  </a:ext>
                </a:extLst>
              </a:tr>
              <a:tr h="613491"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(Tami et al., 2024)</a:t>
                      </a: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✕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✕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✕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✕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✕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1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✕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1289401964"/>
                  </a:ext>
                </a:extLst>
              </a:tr>
              <a:tr h="613491">
                <a:tc>
                  <a:txBody>
                    <a:bodyPr/>
                    <a:lstStyle/>
                    <a:p>
                      <a:pPr marL="0"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</a:t>
                      </a:r>
                      <a:r>
                        <a:rPr lang="en-US" sz="1800" dirty="0" err="1">
                          <a:effectLst/>
                        </a:rPr>
                        <a:t>Lafkiar</a:t>
                      </a:r>
                      <a:r>
                        <a:rPr lang="en-US" sz="1800" dirty="0">
                          <a:effectLst/>
                        </a:rPr>
                        <a:t> et al., 2023)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✕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✕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✓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683702377"/>
                  </a:ext>
                </a:extLst>
              </a:tr>
              <a:tr h="613491">
                <a:tc>
                  <a:txBody>
                    <a:bodyPr/>
                    <a:lstStyle/>
                    <a:p>
                      <a:pPr marL="0"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</a:t>
                      </a:r>
                      <a:r>
                        <a:rPr lang="en-US" sz="1800" dirty="0" err="1">
                          <a:effectLst/>
                        </a:rPr>
                        <a:t>Alhashedi</a:t>
                      </a:r>
                      <a:r>
                        <a:rPr lang="en-US" sz="1800" dirty="0">
                          <a:effectLst/>
                        </a:rPr>
                        <a:t> et al., 2022)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  <a:highlight>
                            <a:srgbClr val="FFFF00"/>
                          </a:highlight>
                        </a:rPr>
                        <a:t>✓</a:t>
                      </a:r>
                      <a:endParaRPr lang="en-US" sz="24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✕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✓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✕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846630981"/>
                  </a:ext>
                </a:extLst>
              </a:tr>
              <a:tr h="613491">
                <a:tc>
                  <a:txBody>
                    <a:bodyPr/>
                    <a:lstStyle/>
                    <a:p>
                      <a:pPr marL="0"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(Alazani &amp; Mahender, 2022)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  <a:highlight>
                            <a:srgbClr val="FFFF00"/>
                          </a:highlight>
                        </a:rPr>
                        <a:t>✓</a:t>
                      </a:r>
                      <a:endParaRPr lang="en-US" sz="24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✕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✓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✕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300180351"/>
                  </a:ext>
                </a:extLst>
              </a:tr>
              <a:tr h="613491">
                <a:tc>
                  <a:txBody>
                    <a:bodyPr/>
                    <a:lstStyle/>
                    <a:p>
                      <a:pPr marL="0"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(</a:t>
                      </a:r>
                      <a:r>
                        <a:rPr lang="en-US" sz="1800" dirty="0" err="1">
                          <a:effectLst/>
                        </a:rPr>
                        <a:t>Bousmaha</a:t>
                      </a:r>
                      <a:r>
                        <a:rPr lang="en-US" sz="1800" dirty="0">
                          <a:effectLst/>
                        </a:rPr>
                        <a:t> et al., 2020)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✓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>
                          <a:effectLst/>
                        </a:rPr>
                        <a:t>✕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800" dirty="0">
                          <a:effectLst/>
                        </a:rPr>
                        <a:t>✕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4203314153"/>
                  </a:ext>
                </a:extLst>
              </a:tr>
              <a:tr h="613491"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هذا العمل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ar-SA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 pitchFamily="34" charset="0"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ar-SA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Arial" panose="020B0604020202020204" pitchFamily="34" charset="0"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2227342792"/>
                  </a:ext>
                </a:extLst>
              </a:tr>
            </a:tbl>
          </a:graphicData>
        </a:graphic>
      </p:graphicFrame>
      <p:sp>
        <p:nvSpPr>
          <p:cNvPr id="20" name="Rectangle 7">
            <a:extLst>
              <a:ext uri="{FF2B5EF4-FFF2-40B4-BE49-F238E27FC236}">
                <a16:creationId xmlns:a16="http://schemas.microsoft.com/office/drawing/2014/main" id="{9EF15015-93AA-81C6-9D48-F6AD21570A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8150" y="34369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6570DC-6A52-A966-3BC4-2C8EA02B4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214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84F8-5E17-59B0-9836-C7692944E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دراسة مرجعية – مناقشة</a:t>
            </a:r>
            <a:r>
              <a:rPr lang="ar-SA" sz="2000" dirty="0"/>
              <a:t> (المبررات)</a:t>
            </a:r>
            <a:endParaRPr lang="en-US" sz="18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75603-03CD-8586-4ECF-1B2EB380D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82006"/>
          </a:xfrm>
        </p:spPr>
        <p:txBody>
          <a:bodyPr>
            <a:normAutofit/>
          </a:bodyPr>
          <a:lstStyle/>
          <a:p>
            <a:pPr marL="0" algn="r" rtl="1">
              <a:spcBef>
                <a:spcPts val="0"/>
              </a:spcBef>
            </a:pPr>
            <a:r>
              <a:rPr lang="ar-SA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عدد الأسئلة المستخرجة قليل نسبياً</a:t>
            </a:r>
          </a:p>
          <a:p>
            <a:pPr marL="457200" lvl="1" algn="r" rtl="1">
              <a:spcBef>
                <a:spcPts val="0"/>
              </a:spcBef>
            </a:pP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لا تحل مشاكل بنوك الأسئلة صغيرة الحجم</a:t>
            </a:r>
          </a:p>
          <a:p>
            <a:pPr marL="0" algn="r" rtl="1">
              <a:spcBef>
                <a:spcPts val="0"/>
              </a:spcBef>
            </a:pP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اللغة العربية</a:t>
            </a:r>
          </a:p>
          <a:p>
            <a:pPr marL="457200" lvl="1" algn="r" rtl="1">
              <a:spcBef>
                <a:spcPts val="0"/>
              </a:spcBef>
            </a:pPr>
            <a:r>
              <a:rPr lang="ar-SA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لا يوجد أي بحث عمل على توليد الأسئلة متعددة الخيارات في المجالات التخصصية</a:t>
            </a:r>
          </a:p>
          <a:p>
            <a:pPr marL="0" algn="r" rtl="1">
              <a:spcBef>
                <a:spcPts val="0"/>
              </a:spcBef>
            </a:pPr>
            <a:r>
              <a:rPr lang="ar-SA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الوثائق</a:t>
            </a: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التعليمية</a:t>
            </a:r>
            <a:endParaRPr lang="ar-SA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lvl="1" algn="r" rtl="1">
              <a:spcBef>
                <a:spcPts val="0"/>
              </a:spcBef>
            </a:pPr>
            <a:r>
              <a:rPr lang="ar-SA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لا يوجد نظام موثوق يمكنه توليد أسئلة متعددة الخيارات من الكتب المدرسية بحيث يمكن استخدامها في الامتحانات الحقيقية 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(CH &amp;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Saha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2023)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lvl="1" algn="r" rtl="1">
              <a:spcBef>
                <a:spcPts val="0"/>
              </a:spcBef>
            </a:pP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عدم القدرة على التقاط العلاقات بين مفاهيم الكتاب</a:t>
            </a:r>
          </a:p>
          <a:p>
            <a:pPr marL="457200" lvl="1" algn="r" rtl="1">
              <a:spcBef>
                <a:spcPts val="0"/>
              </a:spcBef>
            </a:pPr>
            <a:r>
              <a:rPr lang="ar-SA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عدم القدرة على نمذجة المعرفة الموجودة في الوثيقة التعليمية بمختلف مستوياتها </a:t>
            </a:r>
            <a:r>
              <a:rPr lang="ar-SA" sz="12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(جملة, مقطع, عدة مقاطع, فصل, عدة فصول)</a:t>
            </a:r>
            <a:endParaRPr lang="ar-SA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A347A6-1CF5-C007-D826-F35E7249A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0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BDEA-9E0D-4248-5AD3-9B97748A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الحل المقترح – المخطط العام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013080-5560-F208-8022-6298B15E5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4" y="1773404"/>
            <a:ext cx="11258551" cy="41921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73D9C3-EE2D-48FD-E14C-5F50907FF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362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BDEA-9E0D-4248-5AD3-9B97748A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الحل المقترح – (1) استخراج نموذج المعرفة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EA8602-D9C3-25A2-D84A-61A60096CE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143" y="1690688"/>
            <a:ext cx="8091713" cy="47449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52D1AE-5C2B-C7F4-B315-E93EE37B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13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BDEA-9E0D-4248-5AD3-9B97748A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الحل المقترح – (2) توليد الأسئلة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94FC33-AC33-C992-3260-8FA536AFD038}"/>
              </a:ext>
            </a:extLst>
          </p:cNvPr>
          <p:cNvSpPr txBox="1"/>
          <p:nvPr/>
        </p:nvSpPr>
        <p:spPr>
          <a:xfrm>
            <a:off x="1137729" y="1376524"/>
            <a:ext cx="941029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r" rtl="1"/>
            <a:r>
              <a:rPr lang="ar-S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"ما هي الأعراض الأكثر شيوعاً والتي قد تكون بسبب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[[Disease]]</a:t>
            </a:r>
            <a:r>
              <a:rPr lang="ar-S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؟"</a:t>
            </a:r>
          </a:p>
          <a:p>
            <a:pPr algn="ctr" rtl="1"/>
            <a:r>
              <a:rPr lang="ar-S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أ.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[[Symptom]]</a:t>
            </a:r>
            <a:r>
              <a:rPr lang="ar-S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ب.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[[Symptom]]</a:t>
            </a:r>
            <a:r>
              <a:rPr lang="ar-SA" sz="2400" dirty="0"/>
              <a:t> </a:t>
            </a:r>
            <a:r>
              <a:rPr lang="ar-S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ج.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[[Symptom]]</a:t>
            </a:r>
            <a:r>
              <a:rPr lang="ar-SA" sz="2400" dirty="0"/>
              <a:t> </a:t>
            </a:r>
            <a:r>
              <a:rPr lang="ar-S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د.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[[Symptom]]</a:t>
            </a:r>
            <a:endParaRPr lang="en-US" sz="2400" dirty="0"/>
          </a:p>
          <a:p>
            <a:pPr algn="r" rtl="1"/>
            <a:endParaRPr lang="en-US" sz="24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DF1FFD7-B42A-FF48-77B5-BB7559988D5E}"/>
              </a:ext>
            </a:extLst>
          </p:cNvPr>
          <p:cNvSpPr/>
          <p:nvPr/>
        </p:nvSpPr>
        <p:spPr>
          <a:xfrm>
            <a:off x="3261805" y="3817069"/>
            <a:ext cx="1585608" cy="9922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Disease 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307BDC5-8A0E-2B81-AF0C-8F6C940EBEA3}"/>
              </a:ext>
            </a:extLst>
          </p:cNvPr>
          <p:cNvSpPr/>
          <p:nvPr/>
        </p:nvSpPr>
        <p:spPr>
          <a:xfrm>
            <a:off x="6877252" y="3817069"/>
            <a:ext cx="1585608" cy="9922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Disease 2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E8562C5-FA78-0D41-900C-4388B6099FF7}"/>
              </a:ext>
            </a:extLst>
          </p:cNvPr>
          <p:cNvSpPr/>
          <p:nvPr/>
        </p:nvSpPr>
        <p:spPr>
          <a:xfrm>
            <a:off x="5019268" y="5574533"/>
            <a:ext cx="1647217" cy="120032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Complaint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3351D7A-4051-573E-BFCE-8F1082CE34D7}"/>
              </a:ext>
            </a:extLst>
          </p:cNvPr>
          <p:cNvSpPr/>
          <p:nvPr/>
        </p:nvSpPr>
        <p:spPr>
          <a:xfrm>
            <a:off x="544544" y="3817068"/>
            <a:ext cx="1802859" cy="9922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Symptom 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C20509-C8FB-B74D-CA34-7376542EE202}"/>
              </a:ext>
            </a:extLst>
          </p:cNvPr>
          <p:cNvSpPr/>
          <p:nvPr/>
        </p:nvSpPr>
        <p:spPr>
          <a:xfrm>
            <a:off x="9591268" y="2656601"/>
            <a:ext cx="1802859" cy="9922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Symptom 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082FF66-AE91-F40C-A8A4-BE1FE3E36F1B}"/>
              </a:ext>
            </a:extLst>
          </p:cNvPr>
          <p:cNvSpPr/>
          <p:nvPr/>
        </p:nvSpPr>
        <p:spPr>
          <a:xfrm>
            <a:off x="9591267" y="5008647"/>
            <a:ext cx="1802859" cy="9922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Symptom 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C7EE44B-E649-85C3-1348-DF1487995B74}"/>
              </a:ext>
            </a:extLst>
          </p:cNvPr>
          <p:cNvSpPr/>
          <p:nvPr/>
        </p:nvSpPr>
        <p:spPr>
          <a:xfrm>
            <a:off x="9550941" y="3825847"/>
            <a:ext cx="1802859" cy="9922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Symptom 2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AEFAB03-2908-843E-9B5A-46028260CB2C}"/>
              </a:ext>
            </a:extLst>
          </p:cNvPr>
          <p:cNvCxnSpPr>
            <a:stCxn id="8" idx="4"/>
            <a:endCxn id="10" idx="0"/>
          </p:cNvCxnSpPr>
          <p:nvPr/>
        </p:nvCxnSpPr>
        <p:spPr>
          <a:xfrm rot="16200000" flipH="1">
            <a:off x="4566122" y="4297777"/>
            <a:ext cx="765243" cy="178826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2AAAFD40-9546-6644-65E4-16430994FD47}"/>
              </a:ext>
            </a:extLst>
          </p:cNvPr>
          <p:cNvCxnSpPr>
            <a:stCxn id="9" idx="4"/>
            <a:endCxn id="10" idx="0"/>
          </p:cNvCxnSpPr>
          <p:nvPr/>
        </p:nvCxnSpPr>
        <p:spPr>
          <a:xfrm rot="5400000">
            <a:off x="6373846" y="4278322"/>
            <a:ext cx="765243" cy="182717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F01F55FE-DEB7-303B-EC33-466335F8CC35}"/>
              </a:ext>
            </a:extLst>
          </p:cNvPr>
          <p:cNvCxnSpPr>
            <a:stCxn id="15" idx="2"/>
            <a:endCxn id="9" idx="6"/>
          </p:cNvCxnSpPr>
          <p:nvPr/>
        </p:nvCxnSpPr>
        <p:spPr>
          <a:xfrm rot="10800000" flipV="1">
            <a:off x="8462860" y="3152712"/>
            <a:ext cx="1128408" cy="116046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D9AD7DA0-5883-63C1-4BCB-FD48462EE3D2}"/>
              </a:ext>
            </a:extLst>
          </p:cNvPr>
          <p:cNvCxnSpPr>
            <a:cxnSpLocks/>
            <a:stCxn id="17" idx="2"/>
            <a:endCxn id="9" idx="6"/>
          </p:cNvCxnSpPr>
          <p:nvPr/>
        </p:nvCxnSpPr>
        <p:spPr>
          <a:xfrm rot="10800000">
            <a:off x="8462861" y="4313180"/>
            <a:ext cx="1088081" cy="877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AC277DF2-B516-D8E5-66B1-B6F98AF409A3}"/>
              </a:ext>
            </a:extLst>
          </p:cNvPr>
          <p:cNvCxnSpPr>
            <a:cxnSpLocks/>
            <a:stCxn id="16" idx="2"/>
            <a:endCxn id="9" idx="6"/>
          </p:cNvCxnSpPr>
          <p:nvPr/>
        </p:nvCxnSpPr>
        <p:spPr>
          <a:xfrm rot="10800000">
            <a:off x="8462861" y="4313180"/>
            <a:ext cx="1128407" cy="119157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6D51AF32-4478-1F25-662E-E30B3E721C8F}"/>
              </a:ext>
            </a:extLst>
          </p:cNvPr>
          <p:cNvCxnSpPr>
            <a:stCxn id="11" idx="6"/>
            <a:endCxn id="8" idx="2"/>
          </p:cNvCxnSpPr>
          <p:nvPr/>
        </p:nvCxnSpPr>
        <p:spPr>
          <a:xfrm>
            <a:off x="2347403" y="4313179"/>
            <a:ext cx="914402" cy="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83A44A-B78B-860E-9489-18A4A40F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21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1" grpId="0" animBg="1"/>
      <p:bldP spid="15" grpId="0" animBg="1"/>
      <p:bldP spid="16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D1F5-FAFD-7A30-C84C-8EBB32EB6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التنفيذ – التقنيات المستخدمة</a:t>
            </a:r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B542529-CE86-2531-56B6-35413879D2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528526"/>
              </p:ext>
            </p:extLst>
          </p:nvPr>
        </p:nvGraphicFramePr>
        <p:xfrm>
          <a:off x="947737" y="1690688"/>
          <a:ext cx="10296526" cy="4381499"/>
        </p:xfrm>
        <a:graphic>
          <a:graphicData uri="http://schemas.openxmlformats.org/drawingml/2006/table">
            <a:tbl>
              <a:tblPr rtl="1" firstRow="1" firstCol="1" bandRow="1">
                <a:tableStyleId>{5940675A-B579-460E-94D1-54222C63F5DA}</a:tableStyleId>
              </a:tblPr>
              <a:tblGrid>
                <a:gridCol w="5148263">
                  <a:extLst>
                    <a:ext uri="{9D8B030D-6E8A-4147-A177-3AD203B41FA5}">
                      <a16:colId xmlns:a16="http://schemas.microsoft.com/office/drawing/2014/main" val="2254000478"/>
                    </a:ext>
                  </a:extLst>
                </a:gridCol>
                <a:gridCol w="5148263">
                  <a:extLst>
                    <a:ext uri="{9D8B030D-6E8A-4147-A177-3AD203B41FA5}">
                      <a16:colId xmlns:a16="http://schemas.microsoft.com/office/drawing/2014/main" val="3984893536"/>
                    </a:ext>
                  </a:extLst>
                </a:gridCol>
              </a:tblGrid>
              <a:tr h="42995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000">
                          <a:effectLst/>
                        </a:rPr>
                        <a:t>التطبيق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000">
                          <a:effectLst/>
                        </a:rPr>
                        <a:t>التقنية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52893998"/>
                  </a:ext>
                </a:extLst>
              </a:tr>
              <a:tr h="885415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000">
                          <a:effectLst/>
                        </a:rPr>
                        <a:t>الكتاب الذكي (</a:t>
                      </a:r>
                      <a:r>
                        <a:rPr lang="en-US" sz="2000">
                          <a:effectLst/>
                        </a:rPr>
                        <a:t>Desktop application</a:t>
                      </a:r>
                      <a:r>
                        <a:rPr lang="ar-SA" sz="2000">
                          <a:effectLst/>
                        </a:rPr>
                        <a:t>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en-US" sz="2000" u="sng">
                          <a:effectLst/>
                          <a:hlinkClick r:id="rId2"/>
                        </a:rPr>
                        <a:t>WPF/C#</a:t>
                      </a:r>
                      <a:r>
                        <a:rPr lang="en-US" sz="2000">
                          <a:effectLst/>
                        </a:rPr>
                        <a:t>, </a:t>
                      </a:r>
                      <a:r>
                        <a:rPr lang="en-US" sz="2000" u="sng">
                          <a:effectLst/>
                          <a:hlinkClick r:id="rId3"/>
                        </a:rPr>
                        <a:t>VS2022</a:t>
                      </a:r>
                      <a:r>
                        <a:rPr lang="en-US" sz="2000">
                          <a:effectLst/>
                        </a:rPr>
                        <a:t>, </a:t>
                      </a:r>
                      <a:r>
                        <a:rPr lang="en-US" sz="2000" u="sng">
                          <a:effectLst/>
                          <a:hlinkClick r:id="rId4"/>
                        </a:rPr>
                        <a:t>Prism Library</a:t>
                      </a:r>
                      <a:r>
                        <a:rPr lang="en-US" sz="2000">
                          <a:effectLst/>
                        </a:rPr>
                        <a:t>, </a:t>
                      </a:r>
                      <a:r>
                        <a:rPr lang="en-US" sz="2000" u="sng">
                          <a:effectLst/>
                          <a:hlinkClick r:id="rId5"/>
                        </a:rPr>
                        <a:t>MaterialDesignThemes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26501189"/>
                  </a:ext>
                </a:extLst>
              </a:tr>
              <a:tr h="432670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000">
                          <a:effectLst/>
                        </a:rPr>
                        <a:t>تقسيم الوثيقة إلى فصول (</a:t>
                      </a:r>
                      <a:r>
                        <a:rPr lang="en-US" sz="2000">
                          <a:effectLst/>
                        </a:rPr>
                        <a:t>pdf-splitter</a:t>
                      </a:r>
                      <a:r>
                        <a:rPr lang="ar-SA" sz="2000">
                          <a:effectLst/>
                        </a:rPr>
                        <a:t>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en-US" sz="2000" u="sng" dirty="0" err="1">
                          <a:effectLst/>
                          <a:hlinkClick r:id="rId6"/>
                        </a:rPr>
                        <a:t>GrapeCity</a:t>
                      </a:r>
                      <a:r>
                        <a:rPr lang="en-US" sz="2000" u="sng" dirty="0">
                          <a:effectLst/>
                        </a:rPr>
                        <a:t>, </a:t>
                      </a:r>
                      <a:r>
                        <a:rPr lang="en-US" sz="2000" u="sng" dirty="0">
                          <a:effectLst/>
                          <a:hlinkClick r:id="rId7"/>
                        </a:rPr>
                        <a:t>itext7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48064728"/>
                  </a:ext>
                </a:extLst>
              </a:tr>
              <a:tr h="432670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000">
                          <a:effectLst/>
                        </a:rPr>
                        <a:t>ترجمة شبكة المعرفة في المجال التخصصي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en-US" sz="2000" u="sng" dirty="0">
                          <a:effectLst/>
                          <a:hlinkClick r:id="rId8"/>
                        </a:rPr>
                        <a:t>ChatGPT-4o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44416414"/>
                  </a:ext>
                </a:extLst>
              </a:tr>
              <a:tr h="885415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000" dirty="0">
                          <a:effectLst/>
                        </a:rPr>
                        <a:t>معالجة اللغات الطبيعية وتعلّم الآلة (</a:t>
                      </a:r>
                      <a:r>
                        <a:rPr lang="en-US" sz="2000" dirty="0">
                          <a:effectLst/>
                        </a:rPr>
                        <a:t>NLP – ML</a:t>
                      </a:r>
                      <a:r>
                        <a:rPr lang="ar-SA" sz="2000" dirty="0">
                          <a:effectLst/>
                        </a:rPr>
                        <a:t>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en-US" sz="2000" u="sng" dirty="0">
                          <a:effectLst/>
                          <a:hlinkClick r:id="rId9"/>
                        </a:rPr>
                        <a:t>genism</a:t>
                      </a:r>
                      <a:r>
                        <a:rPr lang="en-US" sz="2000" u="sng" dirty="0">
                          <a:effectLst/>
                        </a:rPr>
                        <a:t>, </a:t>
                      </a:r>
                      <a:r>
                        <a:rPr lang="en-US" sz="2000" u="sng" dirty="0" err="1">
                          <a:effectLst/>
                          <a:hlinkClick r:id="rId10"/>
                        </a:rPr>
                        <a:t>sklearn</a:t>
                      </a:r>
                      <a:r>
                        <a:rPr lang="en-US" sz="2000" u="sng" dirty="0">
                          <a:effectLst/>
                        </a:rPr>
                        <a:t>, </a:t>
                      </a:r>
                      <a:r>
                        <a:rPr lang="en-US" sz="2000" u="sng" dirty="0">
                          <a:effectLst/>
                          <a:hlinkClick r:id="rId11"/>
                        </a:rPr>
                        <a:t>Microsoft.ML</a:t>
                      </a:r>
                      <a:r>
                        <a:rPr lang="en-US" sz="2000" dirty="0">
                          <a:effectLst/>
                        </a:rPr>
                        <a:t>, </a:t>
                      </a:r>
                      <a:r>
                        <a:rPr lang="en-US" sz="2000" u="sng" dirty="0">
                          <a:effectLst/>
                          <a:hlinkClick r:id="rId12"/>
                        </a:rPr>
                        <a:t>F23.StringSimilarity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7515133"/>
                  </a:ext>
                </a:extLst>
              </a:tr>
              <a:tr h="882701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000">
                          <a:effectLst/>
                        </a:rPr>
                        <a:t>رسم شبكات المعرفة (</a:t>
                      </a:r>
                      <a:r>
                        <a:rPr lang="en-US" sz="2000">
                          <a:effectLst/>
                        </a:rPr>
                        <a:t>graph viewer</a:t>
                      </a:r>
                      <a:r>
                        <a:rPr lang="ar-SA" sz="2000">
                          <a:effectLst/>
                        </a:rPr>
                        <a:t>) بشكل تفاعلي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en-US" sz="2000" u="sng">
                          <a:effectLst/>
                          <a:hlinkClick r:id="rId13"/>
                        </a:rPr>
                        <a:t>AutomaticGraphLayout</a:t>
                      </a:r>
                      <a:r>
                        <a:rPr lang="en-US" sz="2000" u="sng">
                          <a:effectLst/>
                        </a:rPr>
                        <a:t>, </a:t>
                      </a:r>
                      <a:r>
                        <a:rPr lang="en-US" sz="2000" u="sng">
                          <a:effectLst/>
                          <a:hlinkClick r:id="rId14"/>
                        </a:rPr>
                        <a:t>QuikGraph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98628188"/>
                  </a:ext>
                </a:extLst>
              </a:tr>
              <a:tr h="432670"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000">
                          <a:effectLst/>
                        </a:rPr>
                        <a:t>رسم البيانات (</a:t>
                      </a:r>
                      <a:r>
                        <a:rPr lang="en-US" sz="2000">
                          <a:effectLst/>
                        </a:rPr>
                        <a:t>charts</a:t>
                      </a:r>
                      <a:r>
                        <a:rPr lang="ar-SA" sz="2000">
                          <a:effectLst/>
                        </a:rPr>
                        <a:t>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en-US" sz="2000" u="sng" dirty="0" err="1">
                          <a:effectLst/>
                          <a:hlinkClick r:id="rId15"/>
                        </a:rPr>
                        <a:t>OxyPlot</a:t>
                      </a:r>
                      <a:r>
                        <a:rPr lang="en-US" sz="2000" u="sng" dirty="0">
                          <a:effectLst/>
                        </a:rPr>
                        <a:t>, </a:t>
                      </a:r>
                      <a:r>
                        <a:rPr lang="en-US" sz="2000" u="sng" dirty="0">
                          <a:effectLst/>
                          <a:hlinkClick r:id="rId16"/>
                        </a:rPr>
                        <a:t>matplotlib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30780170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F128C2-3231-E661-EB18-B87939534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381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4FB57-06C0-8DA8-F89A-41AA41F69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التنفيذ – دمج شبكات المعرفة الجزئية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702465-AE37-D413-CE3C-711968995D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234" y="1690688"/>
            <a:ext cx="7933532" cy="4191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F52672-7BDD-8A8D-88BD-214F20ED1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6016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4FB57-06C0-8DA8-F89A-41AA41F69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التنفيذ – ترجمة شبكة المعرفة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C33005-36AA-2A8A-F56E-2F3519C524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275" y="1937269"/>
            <a:ext cx="8525143" cy="32646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D473B2-45B6-334F-9C6E-E15D77E4E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10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4FB57-06C0-8DA8-F89A-41AA41F69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التنفيذ – التحكم بعدد وصعوبة ولغة الأسئلة الناتجة</a:t>
            </a:r>
            <a:endParaRPr lang="en-US" dirty="0"/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9127E783-8BBA-A22C-E3D9-0FE8ED099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748" y="2074088"/>
            <a:ext cx="7108503" cy="31466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4CE6E3-C28D-677E-34B7-591DECE23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45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60D9-E865-81AF-6CDF-0B4C5233D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مقدمة </a:t>
            </a:r>
            <a:r>
              <a:rPr lang="ar-SA" sz="1800" dirty="0"/>
              <a:t>(الواقع التعليمي)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16409-DC64-816A-96E0-7915423C5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5881"/>
            <a:ext cx="10515600" cy="5155660"/>
          </a:xfrm>
        </p:spPr>
        <p:txBody>
          <a:bodyPr>
            <a:normAutofit/>
          </a:bodyPr>
          <a:lstStyle/>
          <a:p>
            <a:pPr algn="r" rtl="1"/>
            <a:r>
              <a:rPr lang="ar-SA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زيادة عدد الطلاب نسبة لعدد الأساتذة وانتشار منصات التعلم عن بُعد </a:t>
            </a:r>
            <a:r>
              <a:rPr lang="ar-SA" sz="1600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(مثل الجامعة الافتراضية, </a:t>
            </a:r>
            <a:r>
              <a:rPr lang="en-US" sz="1600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MOOC</a:t>
            </a:r>
            <a:r>
              <a:rPr lang="ar-SA" sz="1600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)</a:t>
            </a:r>
            <a:endParaRPr lang="ar-SA" dirty="0">
              <a:latin typeface="Simplified Arabic" panose="02020603050405020304" pitchFamily="18" charset="-78"/>
              <a:ea typeface="Calibri" panose="020F0502020204030204" pitchFamily="34" charset="0"/>
              <a:cs typeface="Simplified Arabic" panose="02020603050405020304" pitchFamily="18" charset="-78"/>
            </a:endParaRP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الحاجة إلى اختبارات موضوعية وعادلة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تدريب الطلاب وتنمية مهاراتهم</a:t>
            </a:r>
            <a:endParaRPr lang="en-US" dirty="0">
              <a:latin typeface="Simplified Arabic" panose="02020603050405020304" pitchFamily="18" charset="-78"/>
              <a:ea typeface="Calibri" panose="020F0502020204030204" pitchFamily="34" charset="0"/>
              <a:cs typeface="Simplified Arabic" panose="02020603050405020304" pitchFamily="18" charset="-78"/>
            </a:endParaRPr>
          </a:p>
          <a:p>
            <a:pPr algn="r" rtl="1"/>
            <a:r>
              <a:rPr lang="ar-SA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الأسئلة متعددة الخيارات (</a:t>
            </a:r>
            <a:r>
              <a:rPr lang="en-US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MCQ</a:t>
            </a:r>
            <a:r>
              <a:rPr lang="ar-SA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)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صعوبة التصحيح اليدوي للأسئلة مفتوحة الاجابة</a:t>
            </a:r>
          </a:p>
          <a:p>
            <a:pPr lvl="1" algn="r" rtl="1"/>
            <a:r>
              <a:rPr lang="ar-SA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معتمدة في معظم الامتحانات المحلية والعالمية (</a:t>
            </a:r>
            <a:r>
              <a:rPr lang="en-US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OSCE</a:t>
            </a:r>
            <a:r>
              <a:rPr lang="ar-SA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, </a:t>
            </a:r>
            <a:r>
              <a:rPr lang="en-US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GRE</a:t>
            </a:r>
            <a:r>
              <a:rPr lang="ar-SA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, </a:t>
            </a:r>
            <a:r>
              <a:rPr lang="en-US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ILETS</a:t>
            </a:r>
            <a:r>
              <a:rPr lang="ar-SA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, </a:t>
            </a:r>
            <a:r>
              <a:rPr lang="ar-SA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الخ...)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0A0EE-926A-EE1D-F9B6-9110EA282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85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BDEA-9E0D-4248-5AD3-9B97748A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التجربة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1A579-CEC9-4A6C-77FC-A78ABDE70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ar-SA" dirty="0"/>
              <a:t>كتاب </a:t>
            </a:r>
            <a:r>
              <a:rPr lang="en-US" dirty="0"/>
              <a:t>pdf</a:t>
            </a:r>
            <a:r>
              <a:rPr lang="ar-SA" dirty="0"/>
              <a:t> </a:t>
            </a:r>
          </a:p>
          <a:p>
            <a:pPr algn="r" rtl="1"/>
            <a:r>
              <a:rPr lang="ar-SA" dirty="0"/>
              <a:t>طب الأسرة</a:t>
            </a:r>
          </a:p>
          <a:p>
            <a:pPr algn="r" rtl="1"/>
            <a:r>
              <a:rPr lang="ar-SA" dirty="0"/>
              <a:t>75 فصل عن الشكايات الشائعة</a:t>
            </a:r>
          </a:p>
          <a:p>
            <a:pPr algn="r" rtl="1"/>
            <a:r>
              <a:rPr lang="ar-SA" dirty="0"/>
              <a:t>240 صفحة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E47CFD-149C-0ED7-0DB0-0A213A9028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2" t="15651" r="74998" b="35133"/>
          <a:stretch/>
        </p:blipFill>
        <p:spPr>
          <a:xfrm>
            <a:off x="1638299" y="1266828"/>
            <a:ext cx="3000375" cy="396814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FF72F-D393-C5A3-3533-1B7DCA1FB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11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D2BC7-37EB-CDFE-99A1-2839BA1EA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التجربة – أنطولوجي الفصل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54A3837-D5DD-0C03-40D2-57F910AC70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4316" y="1476376"/>
            <a:ext cx="7923368" cy="5267324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0FD02F-8A89-55D9-57D1-892D4D179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3458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D2BC7-37EB-CDFE-99A1-2839BA1EA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التجربة – قناع الفصل (</a:t>
            </a:r>
            <a:r>
              <a:rPr lang="en-US" dirty="0"/>
              <a:t>Layout-features</a:t>
            </a:r>
            <a:r>
              <a:rPr lang="ar-SA" dirty="0"/>
              <a:t>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4BF822-407C-8E28-50DB-71EC647DC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763" y="1690688"/>
            <a:ext cx="6029573" cy="5044409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BD2472-7344-54C2-38AF-322E26073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8" y="1690688"/>
            <a:ext cx="4817528" cy="179546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3FA309-ED4C-6F03-7FA0-CD0588714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4903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ED7C0-3BEA-B3D6-0D07-101932B08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التجربة – قناع الفصل (</a:t>
            </a:r>
            <a:r>
              <a:rPr lang="en-US" dirty="0"/>
              <a:t>NLP/RE</a:t>
            </a:r>
            <a:r>
              <a:rPr lang="ar-SA" dirty="0"/>
              <a:t>)</a:t>
            </a:r>
            <a:endParaRPr lang="en-US" dirty="0"/>
          </a:p>
        </p:txBody>
      </p:sp>
      <p:pic>
        <p:nvPicPr>
          <p:cNvPr id="1026" name="Picture 2" descr="Example predication extracted from text by SemRep.  ">
            <a:extLst>
              <a:ext uri="{FF2B5EF4-FFF2-40B4-BE49-F238E27FC236}">
                <a16:creationId xmlns:a16="http://schemas.microsoft.com/office/drawing/2014/main" id="{5C16A833-82F1-9CD1-3FA0-751820C73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979" y="2014538"/>
            <a:ext cx="6814343" cy="336708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2A4CD6-21B3-592F-2313-F0A62FDEA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938" y="2014538"/>
            <a:ext cx="4817528" cy="179546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522D1-B578-9AC7-38D7-98D26A9E6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384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BDEA-9E0D-4248-5AD3-9B97748A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التجربة – قوالب الأسئلة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CA7E44B-D3D0-1CF2-18ED-38E3F379F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5045" y="1470024"/>
            <a:ext cx="9441909" cy="5022851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F92A01-D827-B065-1C8F-20D47D0E7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3654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1D44-FE5B-7703-836E-83A2299D3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التجربة - </a:t>
            </a:r>
            <a:r>
              <a:rPr lang="en-US" dirty="0"/>
              <a:t>Demo</a:t>
            </a:r>
            <a:endParaRPr lang="en-US" sz="2200" dirty="0"/>
          </a:p>
        </p:txBody>
      </p:sp>
      <p:pic>
        <p:nvPicPr>
          <p:cNvPr id="5" name="initial-demo">
            <a:hlinkClick r:id="" action="ppaction://media"/>
            <a:extLst>
              <a:ext uri="{FF2B5EF4-FFF2-40B4-BE49-F238E27FC236}">
                <a16:creationId xmlns:a16="http://schemas.microsoft.com/office/drawing/2014/main" id="{508B1578-7AFA-E601-EB42-0F807F8F105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9125" y="1284570"/>
            <a:ext cx="8933749" cy="551018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7A5FC6-F032-54A9-8A65-3B460ACBB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03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F57E-058C-19EB-B053-ACFEFA1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النتائج – شبكة المعرفة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1BFDFC-0DD6-D497-3FDC-CEA768C851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50" b="5016"/>
          <a:stretch/>
        </p:blipFill>
        <p:spPr>
          <a:xfrm>
            <a:off x="1678227" y="4219953"/>
            <a:ext cx="8835546" cy="2610083"/>
          </a:xfrm>
          <a:prstGeom prst="rect">
            <a:avLst/>
          </a:prstGeom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ABFBEC5-0588-D5B3-B704-E77365CD03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6282503"/>
              </p:ext>
            </p:extLst>
          </p:nvPr>
        </p:nvGraphicFramePr>
        <p:xfrm>
          <a:off x="3501446" y="1318411"/>
          <a:ext cx="5189108" cy="279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1C432242-CBB2-1E03-A2C1-5EF9E56037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168" y="502386"/>
            <a:ext cx="1428045" cy="26100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25EBB-0452-9702-BE35-7E2BE9AE0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9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F57E-058C-19EB-B053-ACFEFA1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النتائج – الأسئلة المولدة والمشتقة</a:t>
            </a:r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6B62544B-66E3-6068-A176-1F848D1E7E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3766137"/>
              </p:ext>
            </p:extLst>
          </p:nvPr>
        </p:nvGraphicFramePr>
        <p:xfrm>
          <a:off x="2948702" y="1500189"/>
          <a:ext cx="6294596" cy="3700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7C6F685-D1D6-BE94-5730-D6686F0FD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4047" y="5333789"/>
            <a:ext cx="7563906" cy="15146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5957719-98FD-0FD6-D678-53E3C89D3B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168" y="502386"/>
            <a:ext cx="1447958" cy="264647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636DAD-DEFB-3D6C-1CD6-5986E15B6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13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E388-AC52-6574-1687-B08694469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النتائج – زمن التجربة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27D543E-84E6-1300-717A-16464979A9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9713269"/>
              </p:ext>
            </p:extLst>
          </p:nvPr>
        </p:nvGraphicFramePr>
        <p:xfrm>
          <a:off x="3173887" y="1893345"/>
          <a:ext cx="5844225" cy="3719009"/>
        </p:xfrm>
        <a:graphic>
          <a:graphicData uri="http://schemas.openxmlformats.org/drawingml/2006/table">
            <a:tbl>
              <a:tblPr rtl="1" firstRow="1" firstCol="1" bandRow="1">
                <a:tableStyleId>{5940675A-B579-460E-94D1-54222C63F5DA}</a:tableStyleId>
              </a:tblPr>
              <a:tblGrid>
                <a:gridCol w="642937">
                  <a:extLst>
                    <a:ext uri="{9D8B030D-6E8A-4147-A177-3AD203B41FA5}">
                      <a16:colId xmlns:a16="http://schemas.microsoft.com/office/drawing/2014/main" val="1778501116"/>
                    </a:ext>
                  </a:extLst>
                </a:gridCol>
                <a:gridCol w="3289151">
                  <a:extLst>
                    <a:ext uri="{9D8B030D-6E8A-4147-A177-3AD203B41FA5}">
                      <a16:colId xmlns:a16="http://schemas.microsoft.com/office/drawing/2014/main" val="863782901"/>
                    </a:ext>
                  </a:extLst>
                </a:gridCol>
                <a:gridCol w="1912137">
                  <a:extLst>
                    <a:ext uri="{9D8B030D-6E8A-4147-A177-3AD203B41FA5}">
                      <a16:colId xmlns:a16="http://schemas.microsoft.com/office/drawing/2014/main" val="35824685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 dirty="0">
                          <a:effectLst/>
                        </a:rPr>
                        <a:t>اسم المرحلة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الزمن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26713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r>
                        <a:rPr lang="ar-SA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تصميم أنطولوجي الفصل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1 ساعة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873946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r>
                        <a:rPr lang="ar-SA" sz="2000" dirty="0"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2000" dirty="0"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 dirty="0">
                          <a:effectLst/>
                        </a:rPr>
                        <a:t>تصميم قناع الفصل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 dirty="0">
                          <a:effectLst/>
                        </a:rPr>
                        <a:t>4 يوم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756812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r>
                        <a:rPr lang="ar-SA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تشغيل قناع الفصل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en-US" sz="2400" dirty="0">
                          <a:effectLst/>
                        </a:rPr>
                        <a:t>7.1</a:t>
                      </a:r>
                      <a:r>
                        <a:rPr lang="ar-SA" sz="2400" dirty="0">
                          <a:effectLst/>
                        </a:rPr>
                        <a:t> ثانية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615542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r>
                        <a:rPr lang="ar-SA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 dirty="0">
                          <a:effectLst/>
                        </a:rPr>
                        <a:t>ترجمة العُقد في شبكة المعرفة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1 يوم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388995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r>
                        <a:rPr lang="ar-SA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تصميم قوالب الأسئلة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1 يوم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240511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r>
                        <a:rPr lang="ar-SA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توليد الأسئلة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en-US" sz="2400">
                          <a:effectLst/>
                        </a:rPr>
                        <a:t>1.3</a:t>
                      </a:r>
                      <a:r>
                        <a:rPr lang="ar-SA" sz="2400">
                          <a:effectLst/>
                        </a:rPr>
                        <a:t> ثانية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864696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r>
                        <a:rPr lang="ar-SA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 dirty="0">
                          <a:effectLst/>
                        </a:rPr>
                        <a:t>مصادقة الخبير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-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4246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r>
                        <a:rPr lang="ar-SA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اشتقاق الأسئلة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>
                          <a:effectLst/>
                        </a:rPr>
                        <a:t>-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292236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Font typeface="+mj-lt"/>
                        <a:buNone/>
                      </a:pP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 dirty="0">
                          <a:effectLst/>
                        </a:rPr>
                        <a:t>∑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</a:pPr>
                      <a:r>
                        <a:rPr lang="ar-SA" sz="2400" dirty="0">
                          <a:effectLst/>
                        </a:rPr>
                        <a:t>7 أيام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92926199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F98E32-4A02-120E-297D-88D10523A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038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F57E-058C-19EB-B053-ACFEFA159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r" rtl="1"/>
            <a:r>
              <a:rPr lang="ar-SA" dirty="0"/>
              <a:t>التقييم – 1. تقييم نموذج المعرفة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957F88-BC01-9407-6CA4-7B709268E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785" y="3558887"/>
            <a:ext cx="10174120" cy="12479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F6589B-D953-7589-4FF3-43AD230D50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709"/>
          <a:stretch/>
        </p:blipFill>
        <p:spPr>
          <a:xfrm>
            <a:off x="893890" y="5181084"/>
            <a:ext cx="10459910" cy="8905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3DE96B-2D8A-A1A6-AFBE-2C1532EB30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167" y="538161"/>
            <a:ext cx="1447958" cy="264647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476414-C45C-0CDB-7A47-5EF1EBC7F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59014"/>
          </a:xfrm>
        </p:spPr>
        <p:txBody>
          <a:bodyPr/>
          <a:lstStyle/>
          <a:p>
            <a:pPr algn="r" rtl="1"/>
            <a:r>
              <a:rPr lang="ar-SA" dirty="0"/>
              <a:t>من أجل كل نموذج من نماذج المقارنة, نقوم بحساب:</a:t>
            </a:r>
          </a:p>
          <a:p>
            <a:pPr lvl="1" algn="r" rtl="1"/>
            <a:r>
              <a:rPr lang="ar-SA" dirty="0"/>
              <a:t>نسبة التغطية </a:t>
            </a:r>
            <a:r>
              <a:rPr lang="en-US" dirty="0"/>
              <a:t>recall</a:t>
            </a:r>
            <a:r>
              <a:rPr lang="ar-SA" dirty="0"/>
              <a:t> = العدد الكلي للأمراض</a:t>
            </a:r>
            <a:r>
              <a:rPr lang="en-US" dirty="0"/>
              <a:t>/</a:t>
            </a:r>
            <a:r>
              <a:rPr lang="ar-SA" dirty="0"/>
              <a:t>عدد الأمراض التي تعرف عليها النموذج</a:t>
            </a:r>
          </a:p>
          <a:p>
            <a:pPr lvl="1" algn="r" rtl="1"/>
            <a:r>
              <a:rPr lang="ar-SA" dirty="0"/>
              <a:t>دقة النموذج </a:t>
            </a:r>
            <a:r>
              <a:rPr lang="en-US" dirty="0"/>
              <a:t>precision</a:t>
            </a:r>
            <a:r>
              <a:rPr lang="ar-SA" dirty="0"/>
              <a:t> = العدد الكلي للوصلات</a:t>
            </a:r>
            <a:r>
              <a:rPr lang="en-US" dirty="0"/>
              <a:t>/</a:t>
            </a:r>
            <a:r>
              <a:rPr lang="ar-SA" dirty="0"/>
              <a:t>عدد الوصلات الصحيحة</a:t>
            </a:r>
          </a:p>
          <a:p>
            <a:pPr algn="r" rt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11EC15-F130-CEC6-D590-8310C581B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585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060D9-E865-81AF-6CDF-0B4C5233D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مقدمة – دوافع البحث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16409-DC64-816A-96E0-7915423C5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5881"/>
            <a:ext cx="10515600" cy="5155660"/>
          </a:xfrm>
        </p:spPr>
        <p:txBody>
          <a:bodyPr>
            <a:normAutofit/>
          </a:bodyPr>
          <a:lstStyle/>
          <a:p>
            <a:pPr algn="r" rtl="1"/>
            <a:r>
              <a:rPr lang="ar-SA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كلفة تطوير الأسئلة متعددة الخيارات من حيث الوقت والجهد والمال</a:t>
            </a:r>
            <a:endParaRPr lang="ar-SA" dirty="0">
              <a:latin typeface="Simplified Arabic" panose="02020603050405020304" pitchFamily="18" charset="-78"/>
              <a:ea typeface="Calibri" panose="020F0502020204030204" pitchFamily="34" charset="0"/>
              <a:cs typeface="Simplified Arabic" panose="02020603050405020304" pitchFamily="18" charset="-78"/>
            </a:endParaRPr>
          </a:p>
          <a:p>
            <a:pPr algn="r" rtl="1"/>
            <a:r>
              <a:rPr lang="ar-SA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بنوك الأسئلة صغيرة الحجم</a:t>
            </a:r>
            <a:endParaRPr lang="ar-SA" dirty="0">
              <a:latin typeface="Simplified Arabic" panose="02020603050405020304" pitchFamily="18" charset="-78"/>
              <a:ea typeface="Calibri" panose="020F0502020204030204" pitchFamily="34" charset="0"/>
              <a:cs typeface="Simplified Arabic" panose="02020603050405020304" pitchFamily="18" charset="-78"/>
            </a:endParaRPr>
          </a:p>
          <a:p>
            <a:pPr lvl="1" algn="r" rtl="1"/>
            <a:r>
              <a:rPr lang="ar-SA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تكرار الأسئلة (أسئلة الدورات) </a:t>
            </a:r>
          </a:p>
          <a:p>
            <a:pPr lvl="1" algn="r" rtl="1"/>
            <a:r>
              <a:rPr lang="ar-SA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تسرّب الأسئلة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النتيجة: ضعف في آلية اختبار الطلاب وتدني السوية العلمية</a:t>
            </a:r>
          </a:p>
          <a:p>
            <a:pPr algn="r" rtl="1"/>
            <a:r>
              <a:rPr lang="ar-SA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التحكم بدرجة صعوبة السؤال</a:t>
            </a:r>
          </a:p>
          <a:p>
            <a:pPr algn="r" rtl="1"/>
            <a:r>
              <a:rPr lang="ar-SA" dirty="0"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اللغة العربية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93F44-411E-913D-5011-B5B9232E7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49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F57E-058C-19EB-B053-ACFEFA1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التقييم – 2. تقييم الأسئلة </a:t>
            </a:r>
            <a:r>
              <a:rPr lang="ar-SA" sz="1800" dirty="0"/>
              <a:t>(اللغة العربية)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702AB-B80C-940B-364F-418700C28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9728"/>
          </a:xfrm>
        </p:spPr>
        <p:txBody>
          <a:bodyPr>
            <a:normAutofit/>
          </a:bodyPr>
          <a:lstStyle/>
          <a:p>
            <a:pPr algn="r" rtl="1"/>
            <a:endParaRPr lang="ar-SA" dirty="0"/>
          </a:p>
          <a:p>
            <a:pPr algn="r" rtl="1"/>
            <a:endParaRPr lang="ar-SA" dirty="0"/>
          </a:p>
          <a:p>
            <a:pPr lvl="1" algn="r" rtl="1"/>
            <a:endParaRPr lang="ar-S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820D70-6C43-B644-837B-A981F68B64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123"/>
          <a:stretch/>
        </p:blipFill>
        <p:spPr>
          <a:xfrm>
            <a:off x="971624" y="5269790"/>
            <a:ext cx="10755226" cy="13255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03A13D-64EA-919B-6A9A-64C4D136DA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690"/>
          <a:stretch/>
        </p:blipFill>
        <p:spPr>
          <a:xfrm>
            <a:off x="2286158" y="2476500"/>
            <a:ext cx="8126158" cy="25103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B1ADDC-AEED-060D-5B52-57C97D10D1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168" y="502386"/>
            <a:ext cx="1447958" cy="264647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93468-E726-4140-0806-A5EB9CE48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17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48103-48E3-9F96-83A6-A1A8893E3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التقييم – 3. تقييم الخيارات الخاطئة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9EADA8-4D89-E06C-4A6B-741F1233AC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6962" y="1600408"/>
            <a:ext cx="4820297" cy="36989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523CCC-E7A5-D534-D0D5-D88147BF5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081" y="5564808"/>
            <a:ext cx="8444644" cy="9280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050D71-36FF-9D8C-7AC6-E26986DDA7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9" y="1535435"/>
            <a:ext cx="4943475" cy="376393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B23F17-2A90-BCE1-3F8D-4FE597E7D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59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F57E-058C-19EB-B053-ACFEFA1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الخلاصة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702AB-B80C-940B-364F-418700C28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325"/>
            <a:ext cx="10515600" cy="5400675"/>
          </a:xfrm>
        </p:spPr>
        <p:txBody>
          <a:bodyPr>
            <a:normAutofit fontScale="92500" lnSpcReduction="10000"/>
          </a:bodyPr>
          <a:lstStyle/>
          <a:p>
            <a:pPr algn="r" rtl="1"/>
            <a:r>
              <a:rPr lang="ar-SA" sz="30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المساهمة</a:t>
            </a:r>
            <a:endParaRPr lang="ar-SA" sz="3300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  <a:p>
            <a:pPr lvl="1" algn="r" rtl="1"/>
            <a:r>
              <a:rPr lang="ar-SA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تطوير</a:t>
            </a:r>
            <a:r>
              <a:rPr lang="ar-SA" sz="28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 منهجية ل</a:t>
            </a:r>
            <a:r>
              <a:rPr lang="en-US" sz="28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layout-based</a:t>
            </a:r>
            <a:r>
              <a:rPr lang="ar-SA" sz="28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 لاستخراج شبكة المعرفة من الوثيقة التعليمية</a:t>
            </a:r>
          </a:p>
          <a:p>
            <a:pPr lvl="1" algn="r" rtl="1"/>
            <a:r>
              <a:rPr lang="ar-SA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توليد</a:t>
            </a:r>
            <a:r>
              <a:rPr lang="ar-SA" sz="28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 الأسئلة باللغة العربية من الوثائق العلمية في المجال الطبي</a:t>
            </a:r>
            <a:endParaRPr lang="en-US" sz="2800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  <a:p>
            <a:pPr lvl="1" algn="r" rtl="1"/>
            <a:r>
              <a:rPr lang="ar-SA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اتاحة</a:t>
            </a:r>
            <a:r>
              <a:rPr lang="ar-SA" sz="28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 ميزة "تشاركية الخبراء" في المصادقة على الأسئلة المولدة</a:t>
            </a:r>
            <a:endParaRPr lang="ar-SA" sz="2100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  <a:p>
            <a:pPr lvl="2" algn="r" rtl="1"/>
            <a:r>
              <a:rPr lang="ar-SA" sz="21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نضمن صحتها دون الحاجة إلى مراجعتها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اشتقاق أسئلة جديدة بأعداد كبيرة من خلال </a:t>
            </a:r>
          </a:p>
          <a:p>
            <a:pPr lvl="2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قوالب رديفة, </a:t>
            </a:r>
          </a:p>
          <a:p>
            <a:pPr lvl="2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خيارات خاطئة إضافية.</a:t>
            </a:r>
          </a:p>
          <a:p>
            <a:pPr algn="r" rtl="1"/>
            <a:r>
              <a:rPr lang="ar-SA" sz="30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المحدودية</a:t>
            </a:r>
            <a:endParaRPr lang="ar-SA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  <a:p>
            <a:pPr lvl="1" algn="r" rtl="1"/>
            <a:r>
              <a:rPr lang="ar-SA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المنهجية شبه آلية.</a:t>
            </a:r>
            <a:endParaRPr lang="ar-SA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  <a:p>
            <a:pPr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توصيات</a:t>
            </a:r>
          </a:p>
          <a:p>
            <a:pPr lvl="1" algn="r" rtl="1"/>
            <a:r>
              <a:rPr lang="ar-SA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كتابة الكتب التعليمية بطريقة شبه مهيكلة</a:t>
            </a:r>
            <a:endParaRPr lang="ar-SA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  <a:p>
            <a:pPr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أعمال مستقبلية</a:t>
            </a:r>
          </a:p>
          <a:p>
            <a:pPr lvl="1" algn="r" rtl="1"/>
            <a:r>
              <a:rPr lang="ar-SA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استخدام</a:t>
            </a:r>
            <a:r>
              <a:rPr lang="en-US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LLMs </a:t>
            </a:r>
            <a:r>
              <a:rPr lang="ar-SA" sz="26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 لاستخراج نموذج المعرفة من الوثيقة </a:t>
            </a:r>
            <a:r>
              <a:rPr lang="ar-SA" sz="1700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(تقليل زمن استخراج نموذج المعرفة)</a:t>
            </a:r>
            <a:endParaRPr lang="ar-SA" sz="2600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F5CBDA-B83D-E504-D797-D7E3FDAFA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102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11697-9C06-3213-7DF9-30D0FCF9C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الأبحاث المنشورة في سياق هذه الأطروحة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F3047-A4A9-444C-6E2A-A4D0F20F5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indent="0" algn="r" rtl="1">
              <a:lnSpc>
                <a:spcPct val="107000"/>
              </a:lnSpc>
              <a:spcBef>
                <a:spcPts val="0"/>
              </a:spcBef>
              <a:spcAft>
                <a:spcPts val="150"/>
              </a:spcAft>
              <a:buNone/>
            </a:pPr>
            <a:r>
              <a:rPr lang="ar-SA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سليمان, م., &amp; جوخدار, ع. (2024). توليد الأسئلة متعددة الخيارات باللغة العربية من المراجع العلمية الأجنبية. الذكاء الاصطناعي في التعليم العالي والخدمة المجتمعية. </a:t>
            </a:r>
            <a:r>
              <a:rPr lang="en-US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Arial" panose="020B0604020202020204" pitchFamily="34" charset="0"/>
              </a:rPr>
              <a:t>AIHECS24</a:t>
            </a:r>
            <a:r>
              <a:rPr lang="ar-SA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, دمشق.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 algn="r" rtl="1">
              <a:lnSpc>
                <a:spcPct val="107000"/>
              </a:lnSpc>
              <a:spcBef>
                <a:spcPts val="0"/>
              </a:spcBef>
              <a:spcAft>
                <a:spcPts val="150"/>
              </a:spcAft>
              <a:buNone/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 algn="r" rtl="1">
              <a:lnSpc>
                <a:spcPct val="107000"/>
              </a:lnSpc>
              <a:spcBef>
                <a:spcPts val="0"/>
              </a:spcBef>
              <a:spcAft>
                <a:spcPts val="150"/>
              </a:spcAft>
              <a:buNone/>
            </a:pPr>
            <a:r>
              <a:rPr lang="ar-SA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Simplified Arabic" panose="02020603050405020304" pitchFamily="18" charset="-78"/>
              </a:rPr>
              <a:t>سليمان, م., &amp; جوخدار, ع. (2022). بناء بنك أسئلة طبية متعددة الخيارات باستخدام منهجية دلالية لتوليد الخيارات الخاطئة مع قياس درجة الصعوبة. المؤتمر الدولي في الهندسة المعلوماتية, 38.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5919D-8E2B-5043-CF39-E5501A5A5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258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F57E-058C-19EB-B053-ACFEFA1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المراجع</a:t>
            </a:r>
            <a:endParaRPr lang="en-US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702AB-B80C-940B-364F-418700C28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Alazani, S. A., &amp; Mahender, C. N. (2022). Rule Based Question Generation for Arabic Text: Question Answering System. 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Proceedings of the International Conference on Data Science, Machine Learning and Artificial Intelligence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7–12.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https://doi.org/10.1145/3484824.3484882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Alhashedi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Suaib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N. M., &amp; Bakri, A. (2022). 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Arabic Automatic Question Generation Using Transformer Model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EasyChair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https://easychair.org/publications/preprint_download/tzZ2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CH, D. R., &amp;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Saha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 K. (2023). Generation of Multiple-Choice Questions From Textbook Contents of School-Level Subjects. 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IEEE Transactions on Learning Technologies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16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(1), 40–52. IEEE Transactions on Learning Technologies.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https://doi.org/10.1109/TLT.2022.3224232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Dresscher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L.,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Alpizar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-Chacon, I., &amp;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Sosnovsky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S. (2021). Generation of assessment questions from textbooks enriched with knowledge models. 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CEUR Workshop Proceedings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2895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45–59.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https://ceur-ws.org/Vol-2895/paper10.pdf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Javadian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Sabet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A.,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Alpizar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-Chacon, I.,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Barria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-Pineda, J., Brusilovsky, P., &amp; </a:t>
            </a: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Sosnovsky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S. (2022). </a:t>
            </a:r>
            <a:r>
              <a:rPr lang="en-US" sz="24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Enriching Intelligent Textbooks with Interactivity: When Smart Content Allocation Goes Wrong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89C3B5-D38D-3990-A5FF-1B1B8AF2A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962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F57E-058C-19EB-B053-ACFEFA15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المراجع</a:t>
            </a:r>
            <a:endParaRPr lang="en-US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702AB-B80C-940B-364F-418700C28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Kumar, S., Chauhan, A., &amp; Kumar, P. (2022). Augmenting eBooks with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recommended questions using contrastive fine-tuned T5. In Md. S. Akhtar &amp; T. Chakraborty (Eds.),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Proceedings of the 19th International Conference on Natural Language Processing (ICON)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(pp. 109–115). Association for Computational Linguistics.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https://aclanthology.org/2022.icon-main.15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Kusuma, S. F.,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Siahaan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D. O., &amp;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Fatichah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C. (2022). Automatic question generation with various difficulty levels based on knowledge ontology using a query template.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Knowledge-Based Systems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249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108906.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https://doi.org/10.1016/j.knosys.2022.108906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Nguyen, H. A., Bhat, S., Moore, S., Bier, N., &amp; Stamper, J. (2022). Towards Generalized Methods for Automatic Question Generation in Educational Domains. In I.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Hilliger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 J. Muñoz-Merino, T. De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Laet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A. Ortega-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Arranz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&amp; T. Farrell (Eds.),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Educating for a New Future: Making Sense of Technology-Enhanced Learning Adoption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(pp. 272–284). Springer International Publishing.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https://doi.org/10.1007/978-3-031-16290-9_20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Olney, A. M. (2023). Generating multiple choice questions from a textbook: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Llms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match human performance on most metrics.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AIED Workshops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https://ceur-ws.org/Vol-3487/paper7.pdf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Panda, S. (2023).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Enhancing PDF Interaction for a More Engaging User Experience in Library: Introducing </a:t>
            </a:r>
            <a:r>
              <a:rPr lang="en-US" sz="18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ChatPDF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(SSRN Scholarly Paper 4616560).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https://papers.ssrn.com/abstract=4616560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Pistol, I.,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Trandabăț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D., &amp;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Răschip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 (2018). Medi-Test: Generating Tests from Medical Reference Texts.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(4), Article 4.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/>
              </a:rPr>
              <a:t>https://doi.org/10.3390/data3040070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532E5B-0D91-D542-D283-E963EA4A3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19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94D2B-A85C-0EE1-DB36-C27CCA9E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0196"/>
            <a:ext cx="10515600" cy="1325563"/>
          </a:xfrm>
        </p:spPr>
        <p:txBody>
          <a:bodyPr/>
          <a:lstStyle/>
          <a:p>
            <a:pPr algn="r" rtl="1"/>
            <a:r>
              <a:rPr lang="ar-SA" dirty="0"/>
              <a:t>مقدمة – أهداف البحث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B9420-55BC-BBF3-FF3F-7A96574D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4659" y="1442295"/>
            <a:ext cx="10515600" cy="5415705"/>
          </a:xfrm>
        </p:spPr>
        <p:txBody>
          <a:bodyPr>
            <a:normAutofit/>
          </a:bodyPr>
          <a:lstStyle/>
          <a:p>
            <a:pPr algn="r" rtl="1"/>
            <a:r>
              <a:rPr lang="ar-SA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توليد بنك ضخم من الأسئلة متعددة الخيارات</a:t>
            </a:r>
          </a:p>
          <a:p>
            <a:pPr lvl="1" algn="r" rtl="1"/>
            <a:r>
              <a:rPr lang="ar-SA" dirty="0">
                <a:effectLst/>
                <a:latin typeface="Simplified Arabic" panose="02020603050405020304" pitchFamily="18" charset="-78"/>
                <a:ea typeface="Calibri" panose="020F0502020204030204" pitchFamily="34" charset="0"/>
                <a:cs typeface="Simplified Arabic" panose="02020603050405020304" pitchFamily="18" charset="-78"/>
              </a:rPr>
              <a:t>خلال زمن قصير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يغطي جميع مواضيع المادة التعليمية</a:t>
            </a:r>
            <a:endParaRPr lang="ar-SA" dirty="0">
              <a:effectLst/>
              <a:latin typeface="Simplified Arabic" panose="02020603050405020304" pitchFamily="18" charset="-78"/>
              <a:ea typeface="Calibri" panose="020F0502020204030204" pitchFamily="34" charset="0"/>
              <a:cs typeface="Simplified Arabic" panose="02020603050405020304" pitchFamily="18" charset="-78"/>
            </a:endParaRP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يحل مشكلة تسرّب الأسئلة وتكرارها ويجعل الاختبارات سليمة وعادلة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اتاحة بنك الأسئلة للطلاب بهدف مساعدتهم على التدريب وتنمية المهارات العلمية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اشتقاق أسئلة جديدة من الأسئلة التي يصادق عليها الخبراء (تشاركية الخبراء)</a:t>
            </a:r>
          </a:p>
          <a:p>
            <a:pPr lvl="2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درجات صحة عالية للأسئلة </a:t>
            </a:r>
          </a:p>
          <a:p>
            <a:pPr lvl="2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أقل ما يمكن</a:t>
            </a:r>
            <a:endParaRPr lang="en-US" dirty="0">
              <a:latin typeface="Simplified Arabic" panose="02020603050405020304" pitchFamily="18" charset="-78"/>
              <a:cs typeface="Simplified Arabic" panose="02020603050405020304" pitchFamily="18" charset="-78"/>
            </a:endParaRP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دعم اللغة العربية</a:t>
            </a:r>
          </a:p>
          <a:p>
            <a:pPr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تمكين المدرّس من وضع أسئلة امتحانية في زمن قصير مع التحكم بـ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عدد الأسئلة المولّدة ومواضيعها (تغطية المادة التعليمية)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درجة صعوبة السؤال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ربط السؤال بالمصدر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84A9E-9C30-6F71-F1BB-533D8195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94D2B-A85C-0EE1-DB36-C27CCA9E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0196"/>
            <a:ext cx="10515600" cy="1325563"/>
          </a:xfrm>
        </p:spPr>
        <p:txBody>
          <a:bodyPr/>
          <a:lstStyle/>
          <a:p>
            <a:pPr algn="r" rtl="1"/>
            <a:r>
              <a:rPr lang="ar-SA" dirty="0"/>
              <a:t>مقدمة – المنهجية </a:t>
            </a:r>
            <a:r>
              <a:rPr lang="ar-SA" sz="1800" dirty="0"/>
              <a:t>(</a:t>
            </a:r>
            <a:r>
              <a:rPr lang="en-US" sz="1800" dirty="0"/>
              <a:t>Approach</a:t>
            </a:r>
            <a:r>
              <a:rPr lang="ar-SA" sz="1800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B9420-55BC-BBF3-FF3F-7A96574D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4659" y="1442296"/>
            <a:ext cx="10515600" cy="4948980"/>
          </a:xfrm>
        </p:spPr>
        <p:txBody>
          <a:bodyPr>
            <a:normAutofit/>
          </a:bodyPr>
          <a:lstStyle/>
          <a:p>
            <a:pPr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الاعتماد على السمات البنيوية للوثيقة (</a:t>
            </a:r>
            <a:r>
              <a:rPr lang="en-US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layout-based features</a:t>
            </a:r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)</a:t>
            </a:r>
          </a:p>
          <a:p>
            <a:pPr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تحويل الوثيقة إلى بنية مهيكلة (</a:t>
            </a:r>
            <a:r>
              <a:rPr lang="en-US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Knowledge graph</a:t>
            </a:r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)</a:t>
            </a:r>
          </a:p>
          <a:p>
            <a:pPr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استخدام قوالب أسئلة معدّة مسبقاً (</a:t>
            </a:r>
            <a:r>
              <a:rPr lang="en-US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Template matching</a:t>
            </a:r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)</a:t>
            </a:r>
          </a:p>
          <a:p>
            <a:pPr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اشتقاق أسئلة جديدة من أسئلة موجودة مسبقاً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مصادقة الخبير على السؤال</a:t>
            </a:r>
          </a:p>
          <a:p>
            <a:pPr lvl="1" algn="r" rtl="1"/>
            <a:r>
              <a:rPr lang="ar-SA" dirty="0">
                <a:latin typeface="Simplified Arabic" panose="02020603050405020304" pitchFamily="18" charset="-78"/>
                <a:cs typeface="Simplified Arabic" panose="02020603050405020304" pitchFamily="18" charset="-78"/>
              </a:rPr>
              <a:t>تشاركية الخبراء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555259-3D85-45DC-B18F-532D4A3BD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545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84F8-5E17-59B0-9836-C7692944E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731"/>
            <a:ext cx="10515600" cy="1325563"/>
          </a:xfrm>
        </p:spPr>
        <p:txBody>
          <a:bodyPr/>
          <a:lstStyle/>
          <a:p>
            <a:pPr algn="r" rtl="1"/>
            <a:r>
              <a:rPr lang="ar-SA" dirty="0"/>
              <a:t>دراسة مرجعية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FFB8132-5853-B82E-EF5D-7219A94CC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253331"/>
            <a:ext cx="10515600" cy="4351338"/>
          </a:xfrm>
        </p:spPr>
        <p:txBody>
          <a:bodyPr/>
          <a:lstStyle/>
          <a:p>
            <a:pPr algn="r" rtl="1"/>
            <a:r>
              <a:rPr lang="ar-SA" dirty="0"/>
              <a:t>تناولت الدراسة المرجعية 28 بحثاً</a:t>
            </a:r>
          </a:p>
          <a:p>
            <a:pPr algn="r" rtl="1"/>
            <a:r>
              <a:rPr lang="ar-SA" dirty="0"/>
              <a:t>تم اجراء الدراسة في النصف الأول من عام 2024</a:t>
            </a:r>
          </a:p>
          <a:p>
            <a:pPr algn="r" rtl="1"/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05A3FEF-816D-15C5-F3F1-BB91610F5D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4008124"/>
              </p:ext>
            </p:extLst>
          </p:nvPr>
        </p:nvGraphicFramePr>
        <p:xfrm>
          <a:off x="2682081" y="2377439"/>
          <a:ext cx="6827838" cy="4147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5CE6C-1B09-7D8C-F6D6-DDB09A433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575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84F8-5E17-59B0-9836-C7692944E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256"/>
            <a:ext cx="10515600" cy="1325563"/>
          </a:xfrm>
        </p:spPr>
        <p:txBody>
          <a:bodyPr/>
          <a:lstStyle/>
          <a:p>
            <a:pPr algn="r" rtl="1"/>
            <a:r>
              <a:rPr lang="ar-SA" dirty="0"/>
              <a:t>دراسة مرجعية – معايير المقارنة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A123BB6-2B5C-26C4-6DCB-4229574230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6313" y="15700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CA8BA71-A29F-D485-00FE-A9136146EB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1120769"/>
              </p:ext>
            </p:extLst>
          </p:nvPr>
        </p:nvGraphicFramePr>
        <p:xfrm>
          <a:off x="1408354" y="1049880"/>
          <a:ext cx="9508642" cy="5772864"/>
        </p:xfrm>
        <a:graphic>
          <a:graphicData uri="http://schemas.openxmlformats.org/drawingml/2006/table">
            <a:tbl>
              <a:tblPr rtl="1" firstRow="1" firstCol="1" bandRow="1">
                <a:tableStyleId>{5940675A-B579-460E-94D1-54222C63F5DA}</a:tableStyleId>
              </a:tblPr>
              <a:tblGrid>
                <a:gridCol w="500555">
                  <a:extLst>
                    <a:ext uri="{9D8B030D-6E8A-4147-A177-3AD203B41FA5}">
                      <a16:colId xmlns:a16="http://schemas.microsoft.com/office/drawing/2014/main" val="729855269"/>
                    </a:ext>
                  </a:extLst>
                </a:gridCol>
                <a:gridCol w="2493262">
                  <a:extLst>
                    <a:ext uri="{9D8B030D-6E8A-4147-A177-3AD203B41FA5}">
                      <a16:colId xmlns:a16="http://schemas.microsoft.com/office/drawing/2014/main" val="303091700"/>
                    </a:ext>
                  </a:extLst>
                </a:gridCol>
                <a:gridCol w="702300">
                  <a:extLst>
                    <a:ext uri="{9D8B030D-6E8A-4147-A177-3AD203B41FA5}">
                      <a16:colId xmlns:a16="http://schemas.microsoft.com/office/drawing/2014/main" val="1008772772"/>
                    </a:ext>
                  </a:extLst>
                </a:gridCol>
                <a:gridCol w="709912">
                  <a:extLst>
                    <a:ext uri="{9D8B030D-6E8A-4147-A177-3AD203B41FA5}">
                      <a16:colId xmlns:a16="http://schemas.microsoft.com/office/drawing/2014/main" val="639199588"/>
                    </a:ext>
                  </a:extLst>
                </a:gridCol>
                <a:gridCol w="696589">
                  <a:extLst>
                    <a:ext uri="{9D8B030D-6E8A-4147-A177-3AD203B41FA5}">
                      <a16:colId xmlns:a16="http://schemas.microsoft.com/office/drawing/2014/main" val="1248676981"/>
                    </a:ext>
                  </a:extLst>
                </a:gridCol>
                <a:gridCol w="683266">
                  <a:extLst>
                    <a:ext uri="{9D8B030D-6E8A-4147-A177-3AD203B41FA5}">
                      <a16:colId xmlns:a16="http://schemas.microsoft.com/office/drawing/2014/main" val="83755411"/>
                    </a:ext>
                  </a:extLst>
                </a:gridCol>
                <a:gridCol w="797460">
                  <a:extLst>
                    <a:ext uri="{9D8B030D-6E8A-4147-A177-3AD203B41FA5}">
                      <a16:colId xmlns:a16="http://schemas.microsoft.com/office/drawing/2014/main" val="449571549"/>
                    </a:ext>
                  </a:extLst>
                </a:gridCol>
                <a:gridCol w="649009">
                  <a:extLst>
                    <a:ext uri="{9D8B030D-6E8A-4147-A177-3AD203B41FA5}">
                      <a16:colId xmlns:a16="http://schemas.microsoft.com/office/drawing/2014/main" val="28890367"/>
                    </a:ext>
                  </a:extLst>
                </a:gridCol>
                <a:gridCol w="671848">
                  <a:extLst>
                    <a:ext uri="{9D8B030D-6E8A-4147-A177-3AD203B41FA5}">
                      <a16:colId xmlns:a16="http://schemas.microsoft.com/office/drawing/2014/main" val="541269298"/>
                    </a:ext>
                  </a:extLst>
                </a:gridCol>
                <a:gridCol w="789849">
                  <a:extLst>
                    <a:ext uri="{9D8B030D-6E8A-4147-A177-3AD203B41FA5}">
                      <a16:colId xmlns:a16="http://schemas.microsoft.com/office/drawing/2014/main" val="2528041505"/>
                    </a:ext>
                  </a:extLst>
                </a:gridCol>
                <a:gridCol w="814592">
                  <a:extLst>
                    <a:ext uri="{9D8B030D-6E8A-4147-A177-3AD203B41FA5}">
                      <a16:colId xmlns:a16="http://schemas.microsoft.com/office/drawing/2014/main" val="3138005888"/>
                    </a:ext>
                  </a:extLst>
                </a:gridCol>
              </a:tblGrid>
              <a:tr h="469344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البحث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يعالج الوثيقة التعليمية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خاص بالمجال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تغطية المادة التعليمية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الاعتماد على الخبير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الأسئلة متعددة الخيارات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يدعم اللغة العربية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اشتقاق وتكثير الأسئلة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100">
                          <a:effectLst/>
                        </a:rPr>
                        <a:t>التحكم بالصعوبة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100">
                          <a:effectLst/>
                        </a:rPr>
                        <a:t>ربط السؤال بالمصدر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857240252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(Tami et al., 2024)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3210616596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(Willert &amp; Thiemann, 2024)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02941936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3 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(Elkins et al., 2024)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4086885421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4 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Kıyak</a:t>
                      </a:r>
                      <a:r>
                        <a:rPr lang="en-US" sz="1100" dirty="0">
                          <a:effectLst/>
                        </a:rPr>
                        <a:t> et al., 2024)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53857016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5 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Lafkiar</a:t>
                      </a:r>
                      <a:r>
                        <a:rPr lang="en-US" sz="1100" dirty="0">
                          <a:effectLst/>
                        </a:rPr>
                        <a:t> et al.,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50854797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6 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(CH &amp; </a:t>
                      </a:r>
                      <a:r>
                        <a:rPr lang="en-US" sz="1100" dirty="0" err="1">
                          <a:effectLst/>
                        </a:rPr>
                        <a:t>Saha</a:t>
                      </a:r>
                      <a:r>
                        <a:rPr lang="en-US" sz="1100" dirty="0">
                          <a:effectLst/>
                        </a:rPr>
                        <a:t>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9280867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7 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(Olney,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72360697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8 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(Panda,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84180037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9 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(Z. Wang &amp; Baraniuk, 2023)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32620241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(Bitew et al., 2023)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0551499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11 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(Bhandari et al., 2023)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414760365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12 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(Javadian Sabet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272178730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13 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(Dijkstra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265079922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14 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(Kusuma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763601215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15 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(Patil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731201350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16 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(Kumar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65799002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17 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(Alhashedi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1014106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18 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(Alazani &amp; Mahender,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37695044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19 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(Vachev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03486320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20 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(Zou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24214471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21 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(Nguyen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0831852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22 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(Rathod et al., 2022)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7443887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23 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(L. Dresscher et al., 2021)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13253807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24 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(Tan et al., 2021)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705993687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25 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(Rusak &amp; Yan, 2021)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39125956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26 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(Bousmaha et al., 2020)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4212205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27 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Faizan</a:t>
                      </a:r>
                      <a:r>
                        <a:rPr lang="en-US" sz="1100" dirty="0">
                          <a:effectLst/>
                        </a:rPr>
                        <a:t> &amp; Lohmann, 2018)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930544788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28 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(Pistol et al., 2018)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158899176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هذا العمل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797451094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6152A971-E2DA-1E82-6864-DB75748D4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2338" y="18256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F95772-F91C-03C8-3CB3-F3FF16C09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609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84F8-5E17-59B0-9836-C7692944E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256"/>
            <a:ext cx="10515600" cy="1325563"/>
          </a:xfrm>
        </p:spPr>
        <p:txBody>
          <a:bodyPr/>
          <a:lstStyle/>
          <a:p>
            <a:pPr algn="r" rtl="1"/>
            <a:r>
              <a:rPr lang="ar-SA" dirty="0"/>
              <a:t>دراسة مرجعية – مقارنة الدراسات ذات الصلة </a:t>
            </a:r>
            <a:r>
              <a:rPr lang="ar-SA" sz="2400" dirty="0"/>
              <a:t>(</a:t>
            </a:r>
            <a:r>
              <a:rPr lang="en-US" sz="2400" dirty="0"/>
              <a:t>feature matrix</a:t>
            </a:r>
            <a:r>
              <a:rPr lang="ar-SA" sz="2400" dirty="0"/>
              <a:t>)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A123BB6-2B5C-26C4-6DCB-4229574230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6313" y="15700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CA8BA71-A29F-D485-00FE-A9136146EB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1397864"/>
              </p:ext>
            </p:extLst>
          </p:nvPr>
        </p:nvGraphicFramePr>
        <p:xfrm>
          <a:off x="1341679" y="1049880"/>
          <a:ext cx="9508642" cy="5772864"/>
        </p:xfrm>
        <a:graphic>
          <a:graphicData uri="http://schemas.openxmlformats.org/drawingml/2006/table">
            <a:tbl>
              <a:tblPr rtl="1" firstRow="1" firstCol="1" bandRow="1">
                <a:tableStyleId>{5940675A-B579-460E-94D1-54222C63F5DA}</a:tableStyleId>
              </a:tblPr>
              <a:tblGrid>
                <a:gridCol w="500555">
                  <a:extLst>
                    <a:ext uri="{9D8B030D-6E8A-4147-A177-3AD203B41FA5}">
                      <a16:colId xmlns:a16="http://schemas.microsoft.com/office/drawing/2014/main" val="729855269"/>
                    </a:ext>
                  </a:extLst>
                </a:gridCol>
                <a:gridCol w="2493262">
                  <a:extLst>
                    <a:ext uri="{9D8B030D-6E8A-4147-A177-3AD203B41FA5}">
                      <a16:colId xmlns:a16="http://schemas.microsoft.com/office/drawing/2014/main" val="303091700"/>
                    </a:ext>
                  </a:extLst>
                </a:gridCol>
                <a:gridCol w="702300">
                  <a:extLst>
                    <a:ext uri="{9D8B030D-6E8A-4147-A177-3AD203B41FA5}">
                      <a16:colId xmlns:a16="http://schemas.microsoft.com/office/drawing/2014/main" val="1008772772"/>
                    </a:ext>
                  </a:extLst>
                </a:gridCol>
                <a:gridCol w="709912">
                  <a:extLst>
                    <a:ext uri="{9D8B030D-6E8A-4147-A177-3AD203B41FA5}">
                      <a16:colId xmlns:a16="http://schemas.microsoft.com/office/drawing/2014/main" val="639199588"/>
                    </a:ext>
                  </a:extLst>
                </a:gridCol>
                <a:gridCol w="696589">
                  <a:extLst>
                    <a:ext uri="{9D8B030D-6E8A-4147-A177-3AD203B41FA5}">
                      <a16:colId xmlns:a16="http://schemas.microsoft.com/office/drawing/2014/main" val="1248676981"/>
                    </a:ext>
                  </a:extLst>
                </a:gridCol>
                <a:gridCol w="683266">
                  <a:extLst>
                    <a:ext uri="{9D8B030D-6E8A-4147-A177-3AD203B41FA5}">
                      <a16:colId xmlns:a16="http://schemas.microsoft.com/office/drawing/2014/main" val="83755411"/>
                    </a:ext>
                  </a:extLst>
                </a:gridCol>
                <a:gridCol w="797460">
                  <a:extLst>
                    <a:ext uri="{9D8B030D-6E8A-4147-A177-3AD203B41FA5}">
                      <a16:colId xmlns:a16="http://schemas.microsoft.com/office/drawing/2014/main" val="449571549"/>
                    </a:ext>
                  </a:extLst>
                </a:gridCol>
                <a:gridCol w="649009">
                  <a:extLst>
                    <a:ext uri="{9D8B030D-6E8A-4147-A177-3AD203B41FA5}">
                      <a16:colId xmlns:a16="http://schemas.microsoft.com/office/drawing/2014/main" val="28890367"/>
                    </a:ext>
                  </a:extLst>
                </a:gridCol>
                <a:gridCol w="671848">
                  <a:extLst>
                    <a:ext uri="{9D8B030D-6E8A-4147-A177-3AD203B41FA5}">
                      <a16:colId xmlns:a16="http://schemas.microsoft.com/office/drawing/2014/main" val="541269298"/>
                    </a:ext>
                  </a:extLst>
                </a:gridCol>
                <a:gridCol w="789849">
                  <a:extLst>
                    <a:ext uri="{9D8B030D-6E8A-4147-A177-3AD203B41FA5}">
                      <a16:colId xmlns:a16="http://schemas.microsoft.com/office/drawing/2014/main" val="2528041505"/>
                    </a:ext>
                  </a:extLst>
                </a:gridCol>
                <a:gridCol w="814592">
                  <a:extLst>
                    <a:ext uri="{9D8B030D-6E8A-4147-A177-3AD203B41FA5}">
                      <a16:colId xmlns:a16="http://schemas.microsoft.com/office/drawing/2014/main" val="3138005888"/>
                    </a:ext>
                  </a:extLst>
                </a:gridCol>
              </a:tblGrid>
              <a:tr h="469344">
                <a:tc>
                  <a:txBody>
                    <a:bodyPr/>
                    <a:lstStyle/>
                    <a:p>
                      <a:pPr marL="22860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البحث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يعالج الوثيقة التعليمية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خاص بالمجال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تغطية المادة التعليمية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الاعتماد على الخبير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الأسئلة متعددة الخيارات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يدعم اللغة العربية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اشتقاق وتكثير الأسئلة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100">
                          <a:effectLst/>
                        </a:rPr>
                        <a:t>التحكم بالصعوبة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100">
                          <a:effectLst/>
                        </a:rPr>
                        <a:t>ربط السؤال بالمصدر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857240252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(Tami et al., 2024)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✕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68580" marT="0" marB="0" anchor="ctr"/>
                </a:tc>
                <a:extLst>
                  <a:ext uri="{0D108BD9-81ED-4DB2-BD59-A6C34878D82A}">
                    <a16:rowId xmlns:a16="http://schemas.microsoft.com/office/drawing/2014/main" val="662170586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Willert</a:t>
                      </a:r>
                      <a:r>
                        <a:rPr lang="en-US" sz="1100" dirty="0">
                          <a:effectLst/>
                        </a:rPr>
                        <a:t> &amp; Thiemann, 2024)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53035" algn="l"/>
                          <a:tab pos="200660" algn="ctr"/>
                        </a:tabLs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02941936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3 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(Elkins et al., 2024)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4086885421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4 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Kıyak</a:t>
                      </a:r>
                      <a:r>
                        <a:rPr lang="en-US" sz="1100" dirty="0">
                          <a:effectLst/>
                        </a:rPr>
                        <a:t> et al., 2024)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53857016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5 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Lafkiar</a:t>
                      </a:r>
                      <a:r>
                        <a:rPr lang="en-US" sz="1100" dirty="0">
                          <a:effectLst/>
                        </a:rPr>
                        <a:t> et al.,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50854797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6 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(CH &amp; </a:t>
                      </a:r>
                      <a:r>
                        <a:rPr lang="en-US" sz="1100" dirty="0" err="1">
                          <a:effectLst/>
                        </a:rPr>
                        <a:t>Saha</a:t>
                      </a:r>
                      <a:r>
                        <a:rPr lang="en-US" sz="1100" dirty="0">
                          <a:effectLst/>
                        </a:rPr>
                        <a:t>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9280867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7 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(Olney,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72360697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8 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(Panda,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84180037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9 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(Z. Wang &amp; </a:t>
                      </a:r>
                      <a:r>
                        <a:rPr lang="en-US" sz="1100" dirty="0" err="1">
                          <a:effectLst/>
                        </a:rPr>
                        <a:t>Baraniuk</a:t>
                      </a:r>
                      <a:r>
                        <a:rPr lang="en-US" sz="1100" dirty="0">
                          <a:effectLst/>
                        </a:rPr>
                        <a:t>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32620241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10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Bitew</a:t>
                      </a:r>
                      <a:r>
                        <a:rPr lang="en-US" sz="1100" dirty="0">
                          <a:effectLst/>
                        </a:rPr>
                        <a:t> et al.,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0551499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11 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(Bhandari et al., 2023)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414760365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12 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Javadian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Sabet</a:t>
                      </a:r>
                      <a:r>
                        <a:rPr lang="en-US" sz="1100" dirty="0">
                          <a:effectLst/>
                        </a:rPr>
                        <a:t>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272178730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13 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(Dijkstra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265079922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14 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(Kusuma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763601215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15 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(Patil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731201350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16 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(Kumar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65799002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17 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Alhashedi</a:t>
                      </a:r>
                      <a:r>
                        <a:rPr lang="en-US" sz="1100" dirty="0">
                          <a:effectLst/>
                        </a:rPr>
                        <a:t>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1014106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18 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(Alazani &amp; Mahender,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37695044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19 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</a:t>
                      </a:r>
                      <a:r>
                        <a:rPr lang="en-US" sz="1100" dirty="0" err="1">
                          <a:effectLst/>
                        </a:rPr>
                        <a:t>Vachev</a:t>
                      </a:r>
                      <a:r>
                        <a:rPr lang="en-US" sz="1100" dirty="0">
                          <a:effectLst/>
                        </a:rPr>
                        <a:t>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03486320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20 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(Zou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24214471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21 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(Nguyen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408318523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22 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(Rathod et al., 2022)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7443887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23 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(L. </a:t>
                      </a:r>
                      <a:r>
                        <a:rPr lang="en-US" sz="1100" dirty="0" err="1">
                          <a:effectLst/>
                        </a:rPr>
                        <a:t>Dresscher</a:t>
                      </a:r>
                      <a:r>
                        <a:rPr lang="en-US" sz="1100" dirty="0">
                          <a:effectLst/>
                        </a:rPr>
                        <a:t> et al., 2021)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✕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✕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13253807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24 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(Tan et al., 2021)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✕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705993687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25 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(Rusak &amp; Yan, 2021)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✕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339125956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26 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(Bousmaha et al., 2020)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✕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42122059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27 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(Faizan &amp; Lohmann, 2018)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✓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✕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930544788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</a:rPr>
                        <a:t>28 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(Pistol et al., 2018)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✓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-SA" sz="1100" dirty="0">
                          <a:effectLst/>
                        </a:rPr>
                        <a:t>✓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✕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2158899176"/>
                  </a:ext>
                </a:extLst>
              </a:tr>
              <a:tr h="172093">
                <a:tc>
                  <a:txBody>
                    <a:bodyPr/>
                    <a:lstStyle/>
                    <a:p>
                      <a:pPr marL="0" marR="0" lvl="0" indent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ar-SA" sz="12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29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هذا العمل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✓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✓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57932" marT="0" marB="0" anchor="ctr"/>
                </a:tc>
                <a:extLst>
                  <a:ext uri="{0D108BD9-81ED-4DB2-BD59-A6C34878D82A}">
                    <a16:rowId xmlns:a16="http://schemas.microsoft.com/office/drawing/2014/main" val="1797451094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6152A971-E2DA-1E82-6864-DB75748D4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2338" y="18256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95ABF5-28AC-D16F-F6B6-C5CF1B022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145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84F8-5E17-59B0-9836-C7692944E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ar-SA" dirty="0"/>
              <a:t>دراسة مرجعية – تحليل مصفوفة السمات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A123BB6-2B5C-26C4-6DCB-4229574230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6313" y="15700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212D42F-D3CB-B3B8-751C-21CFF2C5B9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196" y="1570038"/>
            <a:ext cx="7871607" cy="48958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155CF5-7874-9488-9C33-765804EBD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912B-5A21-45CE-9544-F2FD5B29C31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66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23045</TotalTime>
  <Words>2627</Words>
  <Application>Microsoft Office PowerPoint</Application>
  <PresentationFormat>Widescreen</PresentationFormat>
  <Paragraphs>806</Paragraphs>
  <Slides>35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Calibri Light</vt:lpstr>
      <vt:lpstr>Cascadia Mono</vt:lpstr>
      <vt:lpstr>Simplified Arabic</vt:lpstr>
      <vt:lpstr>Office Theme</vt:lpstr>
      <vt:lpstr>استخراج الأسئلة من النصوص التعليمية بهدف التعليم والتقييم</vt:lpstr>
      <vt:lpstr>مقدمة (الواقع التعليمي)</vt:lpstr>
      <vt:lpstr>مقدمة – دوافع البحث</vt:lpstr>
      <vt:lpstr>مقدمة – أهداف البحث</vt:lpstr>
      <vt:lpstr>مقدمة – المنهجية (Approach)</vt:lpstr>
      <vt:lpstr>دراسة مرجعية</vt:lpstr>
      <vt:lpstr>دراسة مرجعية – معايير المقارنة</vt:lpstr>
      <vt:lpstr>دراسة مرجعية – مقارنة الدراسات ذات الصلة (feature matrix)</vt:lpstr>
      <vt:lpstr>دراسة مرجعية – تحليل مصفوفة السمات</vt:lpstr>
      <vt:lpstr>دراسة مرجعية – مقارنة الدراسات ذات الصلة (الوثائق التعليمية 7/28)</vt:lpstr>
      <vt:lpstr>دراسة مرجعية – مقارنة الدراسات ذات الصلة (اللغة العربية 5/28)</vt:lpstr>
      <vt:lpstr>دراسة مرجعية – مناقشة (المبررات)</vt:lpstr>
      <vt:lpstr>الحل المقترح – المخطط العام</vt:lpstr>
      <vt:lpstr>الحل المقترح – (1) استخراج نموذج المعرفة</vt:lpstr>
      <vt:lpstr>الحل المقترح – (2) توليد الأسئلة</vt:lpstr>
      <vt:lpstr>التنفيذ – التقنيات المستخدمة</vt:lpstr>
      <vt:lpstr>التنفيذ – دمج شبكات المعرفة الجزئية</vt:lpstr>
      <vt:lpstr>التنفيذ – ترجمة شبكة المعرفة</vt:lpstr>
      <vt:lpstr>التنفيذ – التحكم بعدد وصعوبة ولغة الأسئلة الناتجة</vt:lpstr>
      <vt:lpstr>التجربة</vt:lpstr>
      <vt:lpstr>التجربة – أنطولوجي الفصل</vt:lpstr>
      <vt:lpstr>التجربة – قناع الفصل (Layout-features)</vt:lpstr>
      <vt:lpstr>التجربة – قناع الفصل (NLP/RE)</vt:lpstr>
      <vt:lpstr>التجربة – قوالب الأسئلة</vt:lpstr>
      <vt:lpstr>التجربة - Demo</vt:lpstr>
      <vt:lpstr>النتائج – شبكة المعرفة</vt:lpstr>
      <vt:lpstr>النتائج – الأسئلة المولدة والمشتقة</vt:lpstr>
      <vt:lpstr>النتائج – زمن التجربة</vt:lpstr>
      <vt:lpstr>التقييم – 1. تقييم نموذج المعرفة</vt:lpstr>
      <vt:lpstr>التقييم – 2. تقييم الأسئلة (اللغة العربية)</vt:lpstr>
      <vt:lpstr>التقييم – 3. تقييم الخيارات الخاطئة</vt:lpstr>
      <vt:lpstr>الخلاصة</vt:lpstr>
      <vt:lpstr>الأبحاث المنشورة في سياق هذه الأطروحة</vt:lpstr>
      <vt:lpstr>المراجع</vt:lpstr>
      <vt:lpstr>المراجع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Sulaiman</dc:creator>
  <cp:lastModifiedBy>Muhammad</cp:lastModifiedBy>
  <cp:revision>2087</cp:revision>
  <dcterms:created xsi:type="dcterms:W3CDTF">2023-05-16T02:05:18Z</dcterms:created>
  <dcterms:modified xsi:type="dcterms:W3CDTF">2025-01-12T20:58:30Z</dcterms:modified>
</cp:coreProperties>
</file>

<file path=docProps/thumbnail.jpeg>
</file>